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handoutMasterIdLst>
    <p:handoutMasterId r:id="rId34"/>
  </p:handoutMasterIdLst>
  <p:sldIdLst>
    <p:sldId id="256" r:id="rId2"/>
    <p:sldId id="294" r:id="rId3"/>
    <p:sldId id="295" r:id="rId4"/>
    <p:sldId id="277" r:id="rId5"/>
    <p:sldId id="257" r:id="rId6"/>
    <p:sldId id="258" r:id="rId7"/>
    <p:sldId id="274" r:id="rId8"/>
    <p:sldId id="276" r:id="rId9"/>
    <p:sldId id="275" r:id="rId10"/>
    <p:sldId id="293" r:id="rId11"/>
    <p:sldId id="264" r:id="rId12"/>
    <p:sldId id="281" r:id="rId13"/>
    <p:sldId id="287" r:id="rId14"/>
    <p:sldId id="280" r:id="rId15"/>
    <p:sldId id="284" r:id="rId16"/>
    <p:sldId id="290" r:id="rId17"/>
    <p:sldId id="291" r:id="rId18"/>
    <p:sldId id="292" r:id="rId19"/>
    <p:sldId id="288" r:id="rId20"/>
    <p:sldId id="263" r:id="rId21"/>
    <p:sldId id="278" r:id="rId22"/>
    <p:sldId id="279" r:id="rId23"/>
    <p:sldId id="289" r:id="rId24"/>
    <p:sldId id="282" r:id="rId25"/>
    <p:sldId id="262" r:id="rId26"/>
    <p:sldId id="261" r:id="rId27"/>
    <p:sldId id="266" r:id="rId28"/>
    <p:sldId id="285" r:id="rId29"/>
    <p:sldId id="267" r:id="rId30"/>
    <p:sldId id="273" r:id="rId31"/>
    <p:sldId id="286" r:id="rId32"/>
  </p:sldIdLst>
  <p:sldSz cx="9144000" cy="6858000" type="screen4x3"/>
  <p:notesSz cx="6858000"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D17111"/>
    <a:srgbClr val="DE00DE"/>
    <a:srgbClr val="FF00FF"/>
    <a:srgbClr val="0944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14" autoAdjust="0"/>
  </p:normalViewPr>
  <p:slideViewPr>
    <p:cSldViewPr>
      <p:cViewPr varScale="1">
        <p:scale>
          <a:sx n="81" d="100"/>
          <a:sy n="81" d="100"/>
        </p:scale>
        <p:origin x="1098" y="90"/>
      </p:cViewPr>
      <p:guideLst>
        <p:guide orient="horz" pos="2160"/>
        <p:guide pos="2880"/>
      </p:guideLst>
    </p:cSldViewPr>
  </p:slideViewPr>
  <p:outlineViewPr>
    <p:cViewPr>
      <p:scale>
        <a:sx n="33" d="100"/>
        <a:sy n="33" d="100"/>
      </p:scale>
      <p:origin x="0" y="493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morel\Documents\Groupement%20des%20directeurs%20d'E.S.A.T%2017\Traitement%20R&#233;ponses%20Enqu&#234;te%20AAH%20-%20POUR%20GRAPHIQU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cmorel\Documents\Groupement%20des%20directeurs%20d'E.S.A.T%2017\Traitement%20R&#233;ponses%20Enqu&#234;te%20AAH%20-%20POUR%20GRAPHIQU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cmorel\Documents\Groupement%20des%20directeurs%20d'E.S.A.T%2017\Traitement%20R&#233;ponses%20Enqu&#234;te%20AAH%20-%20POUR%20GRAPHIQU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tx>
            <c:strRef>
              <c:f>'DIAPO 9 1 ETP +80%'!$E$1</c:f>
              <c:strCache>
                <c:ptCount val="1"/>
                <c:pt idx="0">
                  <c:v>Salaire net
(perçu avant retenue des repas)</c:v>
                </c:pt>
              </c:strCache>
            </c:strRef>
          </c:tx>
          <c:spPr>
            <a:ln>
              <a:solidFill>
                <a:schemeClr val="accent1"/>
              </a:solidFill>
            </a:ln>
          </c:spPr>
          <c:marker>
            <c:symbol val="none"/>
          </c:marker>
          <c:dLbls>
            <c:dLbl>
              <c:idx val="0"/>
              <c:layout>
                <c:manualLayout>
                  <c:x val="-3.3740212440163682E-2"/>
                  <c:y val="-1.4598610066718719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30046903001116E-2"/>
                  <c:y val="1.7031711744505181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2.1471044280104185E-2"/>
                  <c:y val="-2.1897915100078099E-2"/>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4.6009380600223184E-3"/>
                  <c:y val="-4.1362728522369704E-2"/>
                </c:manualLayout>
              </c:layout>
              <c:showLegendKey val="0"/>
              <c:showVal val="1"/>
              <c:showCatName val="0"/>
              <c:showSerName val="0"/>
              <c:showPercent val="0"/>
              <c:showBubbleSize val="0"/>
              <c:extLst>
                <c:ext xmlns:c15="http://schemas.microsoft.com/office/drawing/2012/chart" uri="{CE6537A1-D6FC-4f65-9D91-7224C49458BB}"/>
              </c:extLst>
            </c:dLbl>
            <c:dLbl>
              <c:idx val="19"/>
              <c:layout>
                <c:manualLayout>
                  <c:x val="-1.0735522140052078E-2"/>
                  <c:y val="-2.6764118455650993E-2"/>
                </c:manualLayout>
              </c:layout>
              <c:showLegendKey val="0"/>
              <c:showVal val="1"/>
              <c:showCatName val="0"/>
              <c:showSerName val="0"/>
              <c:showPercent val="0"/>
              <c:showBubbleSize val="0"/>
              <c:extLst>
                <c:ext xmlns:c15="http://schemas.microsoft.com/office/drawing/2012/chart" uri="{CE6537A1-D6FC-4f65-9D91-7224C49458BB}"/>
              </c:extLst>
            </c:dLbl>
            <c:dLbl>
              <c:idx val="24"/>
              <c:layout>
                <c:manualLayout>
                  <c:x val="-3.0672920400148804E-3"/>
                  <c:y val="-2.6764118455650993E-2"/>
                </c:manualLayout>
              </c:layout>
              <c:showLegendKey val="0"/>
              <c:showVal val="1"/>
              <c:showCatName val="0"/>
              <c:showSerName val="0"/>
              <c:showPercent val="0"/>
              <c:showBubbleSize val="0"/>
              <c:extLst>
                <c:ext xmlns:c15="http://schemas.microsoft.com/office/drawing/2012/chart" uri="{CE6537A1-D6FC-4f65-9D91-7224C49458BB}"/>
              </c:extLst>
            </c:dLbl>
            <c:dLbl>
              <c:idx val="29"/>
              <c:layout>
                <c:manualLayout>
                  <c:x val="4.6009380600223184E-3"/>
                  <c:y val="2.4331016777864561E-2"/>
                </c:manualLayout>
              </c:layout>
              <c:showLegendKey val="0"/>
              <c:showVal val="1"/>
              <c:showCatName val="0"/>
              <c:showSerName val="0"/>
              <c:showPercent val="0"/>
              <c:showBubbleSize val="0"/>
              <c:extLst>
                <c:ext xmlns:c15="http://schemas.microsoft.com/office/drawing/2012/chart" uri="{CE6537A1-D6FC-4f65-9D91-7224C49458BB}"/>
              </c:extLst>
            </c:dLbl>
            <c:dLbl>
              <c:idx val="40"/>
              <c:showLegendKey val="0"/>
              <c:showVal val="1"/>
              <c:showCatName val="0"/>
              <c:showSerName val="0"/>
              <c:showPercent val="0"/>
              <c:showBubbleSize val="0"/>
              <c:extLst>
                <c:ext xmlns:c15="http://schemas.microsoft.com/office/drawing/2012/chart" uri="{CE6537A1-D6FC-4f65-9D91-7224C49458BB}"/>
              </c:extLst>
            </c:dLbl>
            <c:dLbl>
              <c:idx val="44"/>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'DIAPO 9 1 ETP +80%'!$D$1:$D$46</c:f>
              <c:strCache>
                <c:ptCount val="46"/>
                <c:pt idx="0">
                  <c:v>% SMIC 
 salaire direct</c:v>
                </c:pt>
                <c:pt idx="1">
                  <c:v>5,01%</c:v>
                </c:pt>
                <c:pt idx="2">
                  <c:v>5,01%</c:v>
                </c:pt>
                <c:pt idx="3">
                  <c:v>5,01%</c:v>
                </c:pt>
                <c:pt idx="4">
                  <c:v>5,01%</c:v>
                </c:pt>
                <c:pt idx="5">
                  <c:v>5,01%</c:v>
                </c:pt>
                <c:pt idx="6">
                  <c:v>5,01%</c:v>
                </c:pt>
                <c:pt idx="7">
                  <c:v>6%</c:v>
                </c:pt>
                <c:pt idx="8">
                  <c:v>6%</c:v>
                </c:pt>
                <c:pt idx="9">
                  <c:v>6%</c:v>
                </c:pt>
                <c:pt idx="10">
                  <c:v>6%</c:v>
                </c:pt>
                <c:pt idx="11">
                  <c:v>7,50%</c:v>
                </c:pt>
                <c:pt idx="12">
                  <c:v>8,00%</c:v>
                </c:pt>
                <c:pt idx="13">
                  <c:v>8,00%</c:v>
                </c:pt>
                <c:pt idx="14">
                  <c:v>8,00%</c:v>
                </c:pt>
                <c:pt idx="15">
                  <c:v>8,00%</c:v>
                </c:pt>
                <c:pt idx="16">
                  <c:v>8,00%</c:v>
                </c:pt>
                <c:pt idx="17">
                  <c:v>8,00%</c:v>
                </c:pt>
                <c:pt idx="18">
                  <c:v>8,00%</c:v>
                </c:pt>
                <c:pt idx="19">
                  <c:v>8,00%</c:v>
                </c:pt>
                <c:pt idx="20">
                  <c:v>8,00%</c:v>
                </c:pt>
                <c:pt idx="21">
                  <c:v>8,00%</c:v>
                </c:pt>
                <c:pt idx="22">
                  <c:v>8,00%</c:v>
                </c:pt>
                <c:pt idx="23">
                  <c:v>8,00%</c:v>
                </c:pt>
                <c:pt idx="24">
                  <c:v>8,00%</c:v>
                </c:pt>
                <c:pt idx="25">
                  <c:v>8,00%</c:v>
                </c:pt>
                <c:pt idx="26">
                  <c:v>8,20%</c:v>
                </c:pt>
                <c:pt idx="27">
                  <c:v>8,80%</c:v>
                </c:pt>
                <c:pt idx="28">
                  <c:v>9,00%</c:v>
                </c:pt>
                <c:pt idx="29">
                  <c:v>9,00%</c:v>
                </c:pt>
                <c:pt idx="30">
                  <c:v>9,00%</c:v>
                </c:pt>
                <c:pt idx="31">
                  <c:v>9,00%</c:v>
                </c:pt>
                <c:pt idx="32">
                  <c:v>9,00%</c:v>
                </c:pt>
                <c:pt idx="33">
                  <c:v>9%</c:v>
                </c:pt>
                <c:pt idx="34">
                  <c:v>9,75%</c:v>
                </c:pt>
                <c:pt idx="35">
                  <c:v>9,75%</c:v>
                </c:pt>
                <c:pt idx="36">
                  <c:v>10%</c:v>
                </c:pt>
                <c:pt idx="37">
                  <c:v>11%</c:v>
                </c:pt>
                <c:pt idx="38">
                  <c:v>11,50%</c:v>
                </c:pt>
                <c:pt idx="39">
                  <c:v>11,50%</c:v>
                </c:pt>
                <c:pt idx="40">
                  <c:v>11,50%</c:v>
                </c:pt>
                <c:pt idx="41">
                  <c:v>14,27%</c:v>
                </c:pt>
                <c:pt idx="42">
                  <c:v>15,42%</c:v>
                </c:pt>
                <c:pt idx="43">
                  <c:v>16,97%</c:v>
                </c:pt>
                <c:pt idx="44">
                  <c:v>18,12%</c:v>
                </c:pt>
                <c:pt idx="45">
                  <c:v>19,28%</c:v>
                </c:pt>
              </c:strCache>
            </c:strRef>
          </c:cat>
          <c:val>
            <c:numRef>
              <c:f>'DIAPO 9 1 ETP +80%'!$E$2:$E$46</c:f>
              <c:numCache>
                <c:formatCode>0.00</c:formatCode>
                <c:ptCount val="45"/>
                <c:pt idx="0">
                  <c:v>630.39</c:v>
                </c:pt>
                <c:pt idx="1">
                  <c:v>630.39</c:v>
                </c:pt>
                <c:pt idx="2">
                  <c:v>638.35999999999967</c:v>
                </c:pt>
                <c:pt idx="3">
                  <c:v>638.35999999999967</c:v>
                </c:pt>
                <c:pt idx="4">
                  <c:v>638.35999999999967</c:v>
                </c:pt>
                <c:pt idx="5" formatCode="General">
                  <c:v>641.27000000000032</c:v>
                </c:pt>
                <c:pt idx="6">
                  <c:v>653.1</c:v>
                </c:pt>
                <c:pt idx="7">
                  <c:v>653.1</c:v>
                </c:pt>
                <c:pt idx="8" formatCode="#,##0.00_ ;[Red]\-#,##0.00\ ">
                  <c:v>653.1</c:v>
                </c:pt>
                <c:pt idx="9">
                  <c:v>653.1</c:v>
                </c:pt>
                <c:pt idx="10">
                  <c:v>670.59</c:v>
                </c:pt>
                <c:pt idx="11">
                  <c:v>676.43</c:v>
                </c:pt>
                <c:pt idx="12">
                  <c:v>676.43</c:v>
                </c:pt>
                <c:pt idx="13">
                  <c:v>676.43</c:v>
                </c:pt>
                <c:pt idx="14">
                  <c:v>676.43</c:v>
                </c:pt>
                <c:pt idx="15">
                  <c:v>676.43</c:v>
                </c:pt>
                <c:pt idx="16">
                  <c:v>676.43</c:v>
                </c:pt>
                <c:pt idx="17">
                  <c:v>676.43</c:v>
                </c:pt>
                <c:pt idx="18">
                  <c:v>676.43</c:v>
                </c:pt>
                <c:pt idx="19">
                  <c:v>676.43</c:v>
                </c:pt>
                <c:pt idx="20">
                  <c:v>676.43</c:v>
                </c:pt>
                <c:pt idx="21">
                  <c:v>676.43</c:v>
                </c:pt>
                <c:pt idx="22">
                  <c:v>676.43</c:v>
                </c:pt>
                <c:pt idx="23">
                  <c:v>676.43</c:v>
                </c:pt>
                <c:pt idx="24">
                  <c:v>676.43</c:v>
                </c:pt>
                <c:pt idx="25">
                  <c:v>678.73</c:v>
                </c:pt>
                <c:pt idx="26">
                  <c:v>685.73</c:v>
                </c:pt>
                <c:pt idx="27">
                  <c:v>688.07</c:v>
                </c:pt>
                <c:pt idx="28">
                  <c:v>688.07</c:v>
                </c:pt>
                <c:pt idx="29">
                  <c:v>688.07</c:v>
                </c:pt>
                <c:pt idx="30">
                  <c:v>688.07</c:v>
                </c:pt>
                <c:pt idx="31">
                  <c:v>688.07</c:v>
                </c:pt>
                <c:pt idx="32">
                  <c:v>688.07</c:v>
                </c:pt>
                <c:pt idx="33">
                  <c:v>696.8199999999996</c:v>
                </c:pt>
                <c:pt idx="34">
                  <c:v>696.8199999999996</c:v>
                </c:pt>
                <c:pt idx="35">
                  <c:v>665.14</c:v>
                </c:pt>
                <c:pt idx="36">
                  <c:v>711.4</c:v>
                </c:pt>
                <c:pt idx="37">
                  <c:v>717.25</c:v>
                </c:pt>
                <c:pt idx="38">
                  <c:v>717.25</c:v>
                </c:pt>
                <c:pt idx="39">
                  <c:v>717.25</c:v>
                </c:pt>
                <c:pt idx="40" formatCode="General">
                  <c:v>748.07</c:v>
                </c:pt>
                <c:pt idx="41" formatCode="General">
                  <c:v>761.43999999999971</c:v>
                </c:pt>
                <c:pt idx="42" formatCode="General">
                  <c:v>779.5</c:v>
                </c:pt>
                <c:pt idx="43" formatCode="General">
                  <c:v>792.88</c:v>
                </c:pt>
                <c:pt idx="44" formatCode="General">
                  <c:v>806.38</c:v>
                </c:pt>
              </c:numCache>
            </c:numRef>
          </c:val>
          <c:smooth val="0"/>
        </c:ser>
        <c:ser>
          <c:idx val="2"/>
          <c:order val="1"/>
          <c:tx>
            <c:strRef>
              <c:f>'DIAPO 9 1 ETP +80%'!$F$1</c:f>
              <c:strCache>
                <c:ptCount val="1"/>
                <c:pt idx="0">
                  <c:v>AAH</c:v>
                </c:pt>
              </c:strCache>
            </c:strRef>
          </c:tx>
          <c:spPr>
            <a:ln>
              <a:solidFill>
                <a:schemeClr val="accent5">
                  <a:lumMod val="75000"/>
                </a:schemeClr>
              </a:solidFill>
            </a:ln>
          </c:spPr>
          <c:marker>
            <c:symbol val="none"/>
          </c:marker>
          <c:dLbls>
            <c:dLbl>
              <c:idx val="0"/>
              <c:layout>
                <c:manualLayout>
                  <c:x val="-3.3740212440163682E-2"/>
                  <c:y val="2.9197220133437379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30046903001116E-2"/>
                  <c:y val="-1.4598610066718719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3.0672920400148795E-2"/>
                  <c:y val="1.4598610066718719E-2"/>
                </c:manualLayout>
              </c:layout>
              <c:showLegendKey val="0"/>
              <c:showVal val="1"/>
              <c:showCatName val="0"/>
              <c:showSerName val="0"/>
              <c:showPercent val="0"/>
              <c:showBubbleSize val="0"/>
              <c:extLst>
                <c:ext xmlns:c15="http://schemas.microsoft.com/office/drawing/2012/chart" uri="{CE6537A1-D6FC-4f65-9D91-7224C49458BB}"/>
              </c:extLst>
            </c:dLbl>
            <c:dLbl>
              <c:idx val="11"/>
              <c:showLegendKey val="0"/>
              <c:showVal val="1"/>
              <c:showCatName val="0"/>
              <c:showSerName val="0"/>
              <c:showPercent val="0"/>
              <c:showBubbleSize val="0"/>
              <c:extLst>
                <c:ext xmlns:c15="http://schemas.microsoft.com/office/drawing/2012/chart" uri="{CE6537A1-D6FC-4f65-9D91-7224C49458BB}"/>
              </c:extLst>
            </c:dLbl>
            <c:dLbl>
              <c:idx val="19"/>
              <c:layout>
                <c:manualLayout>
                  <c:x val="-1.0735522140052078E-2"/>
                  <c:y val="2.6764118455650993E-2"/>
                </c:manualLayout>
              </c:layout>
              <c:showLegendKey val="0"/>
              <c:showVal val="1"/>
              <c:showCatName val="0"/>
              <c:showSerName val="0"/>
              <c:showPercent val="0"/>
              <c:showBubbleSize val="0"/>
              <c:extLst>
                <c:ext xmlns:c15="http://schemas.microsoft.com/office/drawing/2012/chart" uri="{CE6537A1-D6FC-4f65-9D91-7224C49458BB}"/>
              </c:extLst>
            </c:dLbl>
            <c:dLbl>
              <c:idx val="24"/>
              <c:layout>
                <c:manualLayout>
                  <c:x val="-3.0672920400148804E-3"/>
                  <c:y val="9.7324067111458183E-3"/>
                </c:manualLayout>
              </c:layout>
              <c:showLegendKey val="0"/>
              <c:showVal val="1"/>
              <c:showCatName val="0"/>
              <c:showSerName val="0"/>
              <c:showPercent val="0"/>
              <c:showBubbleSize val="0"/>
              <c:extLst>
                <c:ext xmlns:c15="http://schemas.microsoft.com/office/drawing/2012/chart" uri="{CE6537A1-D6FC-4f65-9D91-7224C49458BB}"/>
              </c:extLst>
            </c:dLbl>
            <c:dLbl>
              <c:idx val="30"/>
              <c:showLegendKey val="0"/>
              <c:showVal val="1"/>
              <c:showCatName val="0"/>
              <c:showSerName val="0"/>
              <c:showPercent val="0"/>
              <c:showBubbleSize val="0"/>
              <c:extLst>
                <c:ext xmlns:c15="http://schemas.microsoft.com/office/drawing/2012/chart" uri="{CE6537A1-D6FC-4f65-9D91-7224C49458BB}"/>
              </c:extLst>
            </c:dLbl>
            <c:dLbl>
              <c:idx val="41"/>
              <c:showLegendKey val="0"/>
              <c:showVal val="1"/>
              <c:showCatName val="0"/>
              <c:showSerName val="0"/>
              <c:showPercent val="0"/>
              <c:showBubbleSize val="0"/>
              <c:extLst>
                <c:ext xmlns:c15="http://schemas.microsoft.com/office/drawing/2012/chart" uri="{CE6537A1-D6FC-4f65-9D91-7224C49458BB}"/>
              </c:extLst>
            </c:dLbl>
            <c:dLbl>
              <c:idx val="44"/>
              <c:layout>
                <c:manualLayout>
                  <c:x val="-1.2269168160059509E-2"/>
                  <c:y val="3.6496525166796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'DIAPO 9 1 ETP +80%'!$D$1:$D$46</c:f>
              <c:strCache>
                <c:ptCount val="46"/>
                <c:pt idx="0">
                  <c:v>% SMIC 
 salaire direct</c:v>
                </c:pt>
                <c:pt idx="1">
                  <c:v>5,01%</c:v>
                </c:pt>
                <c:pt idx="2">
                  <c:v>5,01%</c:v>
                </c:pt>
                <c:pt idx="3">
                  <c:v>5,01%</c:v>
                </c:pt>
                <c:pt idx="4">
                  <c:v>5,01%</c:v>
                </c:pt>
                <c:pt idx="5">
                  <c:v>5,01%</c:v>
                </c:pt>
                <c:pt idx="6">
                  <c:v>5,01%</c:v>
                </c:pt>
                <c:pt idx="7">
                  <c:v>6%</c:v>
                </c:pt>
                <c:pt idx="8">
                  <c:v>6%</c:v>
                </c:pt>
                <c:pt idx="9">
                  <c:v>6%</c:v>
                </c:pt>
                <c:pt idx="10">
                  <c:v>6%</c:v>
                </c:pt>
                <c:pt idx="11">
                  <c:v>7,50%</c:v>
                </c:pt>
                <c:pt idx="12">
                  <c:v>8,00%</c:v>
                </c:pt>
                <c:pt idx="13">
                  <c:v>8,00%</c:v>
                </c:pt>
                <c:pt idx="14">
                  <c:v>8,00%</c:v>
                </c:pt>
                <c:pt idx="15">
                  <c:v>8,00%</c:v>
                </c:pt>
                <c:pt idx="16">
                  <c:v>8,00%</c:v>
                </c:pt>
                <c:pt idx="17">
                  <c:v>8,00%</c:v>
                </c:pt>
                <c:pt idx="18">
                  <c:v>8,00%</c:v>
                </c:pt>
                <c:pt idx="19">
                  <c:v>8,00%</c:v>
                </c:pt>
                <c:pt idx="20">
                  <c:v>8,00%</c:v>
                </c:pt>
                <c:pt idx="21">
                  <c:v>8,00%</c:v>
                </c:pt>
                <c:pt idx="22">
                  <c:v>8,00%</c:v>
                </c:pt>
                <c:pt idx="23">
                  <c:v>8,00%</c:v>
                </c:pt>
                <c:pt idx="24">
                  <c:v>8,00%</c:v>
                </c:pt>
                <c:pt idx="25">
                  <c:v>8,00%</c:v>
                </c:pt>
                <c:pt idx="26">
                  <c:v>8,20%</c:v>
                </c:pt>
                <c:pt idx="27">
                  <c:v>8,80%</c:v>
                </c:pt>
                <c:pt idx="28">
                  <c:v>9,00%</c:v>
                </c:pt>
                <c:pt idx="29">
                  <c:v>9,00%</c:v>
                </c:pt>
                <c:pt idx="30">
                  <c:v>9,00%</c:v>
                </c:pt>
                <c:pt idx="31">
                  <c:v>9,00%</c:v>
                </c:pt>
                <c:pt idx="32">
                  <c:v>9,00%</c:v>
                </c:pt>
                <c:pt idx="33">
                  <c:v>9%</c:v>
                </c:pt>
                <c:pt idx="34">
                  <c:v>9,75%</c:v>
                </c:pt>
                <c:pt idx="35">
                  <c:v>9,75%</c:v>
                </c:pt>
                <c:pt idx="36">
                  <c:v>10%</c:v>
                </c:pt>
                <c:pt idx="37">
                  <c:v>11%</c:v>
                </c:pt>
                <c:pt idx="38">
                  <c:v>11,50%</c:v>
                </c:pt>
                <c:pt idx="39">
                  <c:v>11,50%</c:v>
                </c:pt>
                <c:pt idx="40">
                  <c:v>11,50%</c:v>
                </c:pt>
                <c:pt idx="41">
                  <c:v>14,27%</c:v>
                </c:pt>
                <c:pt idx="42">
                  <c:v>15,42%</c:v>
                </c:pt>
                <c:pt idx="43">
                  <c:v>16,97%</c:v>
                </c:pt>
                <c:pt idx="44">
                  <c:v>18,12%</c:v>
                </c:pt>
                <c:pt idx="45">
                  <c:v>19,28%</c:v>
                </c:pt>
              </c:strCache>
            </c:strRef>
          </c:cat>
          <c:val>
            <c:numRef>
              <c:f>'DIAPO 9 1 ETP +80%'!$F$2:$F$46</c:f>
              <c:numCache>
                <c:formatCode>General</c:formatCode>
                <c:ptCount val="45"/>
                <c:pt idx="0">
                  <c:v>564.12</c:v>
                </c:pt>
                <c:pt idx="1">
                  <c:v>745.24</c:v>
                </c:pt>
                <c:pt idx="2">
                  <c:v>530.16999999999996</c:v>
                </c:pt>
                <c:pt idx="3">
                  <c:v>776.59</c:v>
                </c:pt>
                <c:pt idx="4">
                  <c:v>776.59</c:v>
                </c:pt>
                <c:pt idx="5">
                  <c:v>586.09</c:v>
                </c:pt>
                <c:pt idx="6" formatCode="0.00">
                  <c:v>358.34000000000015</c:v>
                </c:pt>
                <c:pt idx="7" formatCode="#,##0.00_ ;[Red]\-#,##0.00\ ">
                  <c:v>510.17</c:v>
                </c:pt>
                <c:pt idx="8" formatCode="0.00">
                  <c:v>358.34000000000015</c:v>
                </c:pt>
                <c:pt idx="9" formatCode="0.00">
                  <c:v>358.09</c:v>
                </c:pt>
                <c:pt idx="10" formatCode="0.00">
                  <c:v>375.01</c:v>
                </c:pt>
                <c:pt idx="11" formatCode="0.00">
                  <c:v>155.41999999999999</c:v>
                </c:pt>
                <c:pt idx="12" formatCode="0.00">
                  <c:v>310.76</c:v>
                </c:pt>
                <c:pt idx="13" formatCode="0.00">
                  <c:v>310.76</c:v>
                </c:pt>
                <c:pt idx="14" formatCode="0.00">
                  <c:v>311.01</c:v>
                </c:pt>
                <c:pt idx="15" formatCode="0.00">
                  <c:v>317.0899999999998</c:v>
                </c:pt>
                <c:pt idx="16" formatCode="0.00">
                  <c:v>374.91999999999985</c:v>
                </c:pt>
                <c:pt idx="17" formatCode="0.00">
                  <c:v>461.34000000000015</c:v>
                </c:pt>
                <c:pt idx="18" formatCode="0.00">
                  <c:v>497.09</c:v>
                </c:pt>
                <c:pt idx="19" formatCode="#,##0.00">
                  <c:v>503.41999999999985</c:v>
                </c:pt>
                <c:pt idx="20" formatCode="#,##0.00">
                  <c:v>507.17</c:v>
                </c:pt>
                <c:pt idx="21" formatCode="#,##0.00">
                  <c:v>511.17</c:v>
                </c:pt>
                <c:pt idx="22" formatCode="#,##0.00">
                  <c:v>515.09</c:v>
                </c:pt>
                <c:pt idx="23" formatCode="#,##0.00">
                  <c:v>525.51</c:v>
                </c:pt>
                <c:pt idx="24" formatCode="#,##0.00">
                  <c:v>659.1</c:v>
                </c:pt>
                <c:pt idx="25" formatCode="#,##0.00">
                  <c:v>501.76</c:v>
                </c:pt>
                <c:pt idx="26" formatCode="#,##0.00">
                  <c:v>498.17</c:v>
                </c:pt>
                <c:pt idx="27" formatCode="0.00">
                  <c:v>495.34000000000015</c:v>
                </c:pt>
                <c:pt idx="28" formatCode="0.00">
                  <c:v>496.67</c:v>
                </c:pt>
                <c:pt idx="29" formatCode="0.00">
                  <c:v>496.67</c:v>
                </c:pt>
                <c:pt idx="30" formatCode="0.00">
                  <c:v>418.54</c:v>
                </c:pt>
                <c:pt idx="31" formatCode="0.00">
                  <c:v>484.84000000000015</c:v>
                </c:pt>
                <c:pt idx="32" formatCode="0.00">
                  <c:v>490</c:v>
                </c:pt>
                <c:pt idx="33" formatCode="0.00">
                  <c:v>493.34000000000015</c:v>
                </c:pt>
                <c:pt idx="34" formatCode="#,##0.00">
                  <c:v>510.76</c:v>
                </c:pt>
                <c:pt idx="35" formatCode="0.00">
                  <c:v>480.81</c:v>
                </c:pt>
                <c:pt idx="36" formatCode="0.00">
                  <c:v>438.04</c:v>
                </c:pt>
                <c:pt idx="37" formatCode="0.00">
                  <c:v>462.59</c:v>
                </c:pt>
                <c:pt idx="38" formatCode="0.00">
                  <c:v>477.76</c:v>
                </c:pt>
                <c:pt idx="39" formatCode="0.00">
                  <c:v>477.76</c:v>
                </c:pt>
                <c:pt idx="40">
                  <c:v>464.51</c:v>
                </c:pt>
                <c:pt idx="41">
                  <c:v>495.09</c:v>
                </c:pt>
                <c:pt idx="42">
                  <c:v>479</c:v>
                </c:pt>
                <c:pt idx="43">
                  <c:v>448.09</c:v>
                </c:pt>
                <c:pt idx="44">
                  <c:v>381.34000000000015</c:v>
                </c:pt>
              </c:numCache>
            </c:numRef>
          </c:val>
          <c:smooth val="0"/>
        </c:ser>
        <c:dLbls>
          <c:showLegendKey val="0"/>
          <c:showVal val="0"/>
          <c:showCatName val="0"/>
          <c:showSerName val="0"/>
          <c:showPercent val="0"/>
          <c:showBubbleSize val="0"/>
        </c:dLbls>
        <c:smooth val="0"/>
        <c:axId val="151037144"/>
        <c:axId val="151037528"/>
      </c:lineChart>
      <c:catAx>
        <c:axId val="151037144"/>
        <c:scaling>
          <c:orientation val="minMax"/>
        </c:scaling>
        <c:delete val="0"/>
        <c:axPos val="b"/>
        <c:numFmt formatCode="General" sourceLinked="0"/>
        <c:majorTickMark val="out"/>
        <c:minorTickMark val="none"/>
        <c:tickLblPos val="nextTo"/>
        <c:crossAx val="151037528"/>
        <c:crosses val="autoZero"/>
        <c:auto val="1"/>
        <c:lblAlgn val="ctr"/>
        <c:lblOffset val="100"/>
        <c:noMultiLvlLbl val="0"/>
      </c:catAx>
      <c:valAx>
        <c:axId val="151037528"/>
        <c:scaling>
          <c:orientation val="minMax"/>
        </c:scaling>
        <c:delete val="0"/>
        <c:axPos val="l"/>
        <c:majorGridlines/>
        <c:numFmt formatCode="0.00" sourceLinked="1"/>
        <c:majorTickMark val="out"/>
        <c:minorTickMark val="none"/>
        <c:tickLblPos val="nextTo"/>
        <c:crossAx val="151037144"/>
        <c:crosses val="autoZero"/>
        <c:crossBetween val="between"/>
      </c:valAx>
    </c:plotArea>
    <c:legend>
      <c:legendPos val="r"/>
      <c:layout>
        <c:manualLayout>
          <c:xMode val="edge"/>
          <c:yMode val="edge"/>
          <c:x val="0.71152335730812555"/>
          <c:y val="1.4134596502655809E-2"/>
          <c:w val="0.28847664269187501"/>
          <c:h val="0.22407299366130776"/>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'2e situation 1 ETP  50A79'!$E$1</c:f>
              <c:strCache>
                <c:ptCount val="1"/>
                <c:pt idx="0">
                  <c:v>Salaire net
(perçu avant retenue des repas)</c:v>
                </c:pt>
              </c:strCache>
            </c:strRef>
          </c:tx>
          <c:marker>
            <c:symbol val="none"/>
          </c:marker>
          <c:dLbls>
            <c:dLbl>
              <c:idx val="0"/>
              <c:layout>
                <c:manualLayout>
                  <c:x val="-2.3226934465295859E-2"/>
                  <c:y val="-1.5117367911501891E-2"/>
                </c:manualLayout>
              </c:layout>
              <c:showLegendKey val="0"/>
              <c:showVal val="1"/>
              <c:showCatName val="0"/>
              <c:showSerName val="0"/>
              <c:showPercent val="0"/>
              <c:showBubbleSize val="0"/>
              <c:extLst>
                <c:ext xmlns:c15="http://schemas.microsoft.com/office/drawing/2012/chart" uri="{CE6537A1-D6FC-4f65-9D91-7224C49458BB}"/>
              </c:extLst>
            </c:dLbl>
            <c:dLbl>
              <c:idx val="14"/>
              <c:showLegendKey val="0"/>
              <c:showVal val="1"/>
              <c:showCatName val="0"/>
              <c:showSerName val="0"/>
              <c:showPercent val="0"/>
              <c:showBubbleSize val="0"/>
              <c:extLst>
                <c:ext xmlns:c15="http://schemas.microsoft.com/office/drawing/2012/chart" uri="{CE6537A1-D6FC-4f65-9D91-7224C49458BB}"/>
              </c:extLst>
            </c:dLbl>
            <c:dLbl>
              <c:idx val="21"/>
              <c:showLegendKey val="0"/>
              <c:showVal val="1"/>
              <c:showCatName val="0"/>
              <c:showSerName val="0"/>
              <c:showPercent val="0"/>
              <c:showBubbleSize val="0"/>
              <c:extLst>
                <c:ext xmlns:c15="http://schemas.microsoft.com/office/drawing/2012/chart" uri="{CE6537A1-D6FC-4f65-9D91-7224C49458BB}"/>
              </c:extLst>
            </c:dLbl>
            <c:dLbl>
              <c:idx val="34"/>
              <c:showLegendKey val="0"/>
              <c:showVal val="1"/>
              <c:showCatName val="0"/>
              <c:showSerName val="0"/>
              <c:showPercent val="0"/>
              <c:showBubbleSize val="0"/>
              <c:extLst>
                <c:ext xmlns:c15="http://schemas.microsoft.com/office/drawing/2012/chart" uri="{CE6537A1-D6FC-4f65-9D91-7224C49458BB}"/>
              </c:extLst>
            </c:dLbl>
            <c:dLbl>
              <c:idx val="52"/>
              <c:layout>
                <c:manualLayout>
                  <c:x val="-1.887188425305289E-2"/>
                  <c:y val="3.5273858460171129E-2"/>
                </c:manualLayout>
              </c:layout>
              <c:showLegendKey val="0"/>
              <c:showVal val="1"/>
              <c:showCatName val="0"/>
              <c:showSerName val="0"/>
              <c:showPercent val="0"/>
              <c:showBubbleSize val="0"/>
              <c:extLst>
                <c:ext xmlns:c15="http://schemas.microsoft.com/office/drawing/2012/chart" uri="{CE6537A1-D6FC-4f65-9D91-7224C49458BB}"/>
              </c:extLst>
            </c:dLbl>
            <c:dLbl>
              <c:idx val="56"/>
              <c:layout>
                <c:manualLayout>
                  <c:x val="-1.887188425305289E-2"/>
                  <c:y val="-2.2676051867252845E-2"/>
                </c:manualLayout>
              </c:layout>
              <c:showLegendKey val="0"/>
              <c:showVal val="1"/>
              <c:showCatName val="0"/>
              <c:showSerName val="0"/>
              <c:showPercent val="0"/>
              <c:showBubbleSize val="0"/>
              <c:extLst>
                <c:ext xmlns:c15="http://schemas.microsoft.com/office/drawing/2012/chart" uri="{CE6537A1-D6FC-4f65-9D91-7224C49458BB}"/>
              </c:extLst>
            </c:dLbl>
            <c:dLbl>
              <c:idx val="64"/>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'2e situation 1 ETP  50A79'!$A$2:$D$66</c:f>
              <c:numCache>
                <c:formatCode>General</c:formatCode>
                <c:ptCount val="65"/>
                <c:pt idx="0" formatCode="0.00%">
                  <c:v>5.0100000000000013E-2</c:v>
                </c:pt>
                <c:pt idx="6" formatCode="0.00%">
                  <c:v>5.0100000000000013E-2</c:v>
                </c:pt>
                <c:pt idx="13" formatCode="0.00%">
                  <c:v>5.0100000000000013E-2</c:v>
                </c:pt>
                <c:pt idx="14" formatCode="0%">
                  <c:v>6.0000000000000026E-2</c:v>
                </c:pt>
                <c:pt idx="22" formatCode="0%">
                  <c:v>6.0000000000000026E-2</c:v>
                </c:pt>
                <c:pt idx="23" formatCode="0.00%">
                  <c:v>8.0000000000000043E-2</c:v>
                </c:pt>
                <c:pt idx="41" formatCode="0.00%">
                  <c:v>8.0000000000000043E-2</c:v>
                </c:pt>
                <c:pt idx="53" formatCode="0.00%">
                  <c:v>8.0000000000000043E-2</c:v>
                </c:pt>
                <c:pt idx="55" formatCode="0.00%">
                  <c:v>9.0000000000000024E-2</c:v>
                </c:pt>
                <c:pt idx="61" formatCode="0.00%">
                  <c:v>0.1</c:v>
                </c:pt>
                <c:pt idx="63" formatCode="0%">
                  <c:v>0.11</c:v>
                </c:pt>
                <c:pt idx="64" formatCode="0%">
                  <c:v>0.12000000000000002</c:v>
                </c:pt>
              </c:numCache>
            </c:numRef>
          </c:cat>
          <c:val>
            <c:numRef>
              <c:f>'2e situation 1 ETP  50A79'!$E$2:$E$66</c:f>
              <c:numCache>
                <c:formatCode>General</c:formatCode>
                <c:ptCount val="65"/>
                <c:pt idx="0">
                  <c:v>638.35999999999967</c:v>
                </c:pt>
                <c:pt idx="1">
                  <c:v>638.35999999999967</c:v>
                </c:pt>
                <c:pt idx="2">
                  <c:v>638.35999999999967</c:v>
                </c:pt>
                <c:pt idx="3">
                  <c:v>638.35999999999967</c:v>
                </c:pt>
                <c:pt idx="4">
                  <c:v>638.35999999999967</c:v>
                </c:pt>
                <c:pt idx="5">
                  <c:v>638.35999999999967</c:v>
                </c:pt>
                <c:pt idx="6">
                  <c:v>638.35999999999967</c:v>
                </c:pt>
                <c:pt idx="7">
                  <c:v>638.35999999999967</c:v>
                </c:pt>
                <c:pt idx="8">
                  <c:v>638.35999999999967</c:v>
                </c:pt>
                <c:pt idx="9">
                  <c:v>638.35999999999967</c:v>
                </c:pt>
                <c:pt idx="10">
                  <c:v>630.39</c:v>
                </c:pt>
                <c:pt idx="11">
                  <c:v>641.27000000000032</c:v>
                </c:pt>
                <c:pt idx="12">
                  <c:v>641.27000000000032</c:v>
                </c:pt>
                <c:pt idx="13">
                  <c:v>641.27000000000032</c:v>
                </c:pt>
                <c:pt idx="14" formatCode="&quot;€&quot;#,##0.00_);[Red]\(&quot;€&quot;#,##0.00\)">
                  <c:v>620.7900000000003</c:v>
                </c:pt>
                <c:pt idx="15" formatCode="&quot;€&quot;#,##0.00_);[Red]\(&quot;€&quot;#,##0.00\)">
                  <c:v>653.1</c:v>
                </c:pt>
                <c:pt idx="16" formatCode="&quot;€&quot;#,##0.00_);[Red]\(&quot;€&quot;#,##0.00\)">
                  <c:v>653.1</c:v>
                </c:pt>
                <c:pt idx="17" formatCode="&quot;€&quot;#,##0.00_);[Red]\(&quot;€&quot;#,##0.00\)">
                  <c:v>653.1</c:v>
                </c:pt>
                <c:pt idx="18" formatCode="&quot;€&quot;#,##0.00_);[Red]\(&quot;€&quot;#,##0.00\)">
                  <c:v>653.1</c:v>
                </c:pt>
                <c:pt idx="19" formatCode="&quot;€&quot;#,##0.00_);[Red]\(&quot;€&quot;#,##0.00\)">
                  <c:v>653.1</c:v>
                </c:pt>
                <c:pt idx="20" formatCode="&quot;€&quot;#,##0.00_);[Red]\(&quot;€&quot;#,##0.00\)">
                  <c:v>653.1</c:v>
                </c:pt>
                <c:pt idx="21" formatCode="&quot;€&quot;#,##0.00_);[Red]\(&quot;€&quot;#,##0.00\)">
                  <c:v>653.1</c:v>
                </c:pt>
                <c:pt idx="22" formatCode="&quot;€&quot;#,##0.00_);[Red]\(&quot;€&quot;#,##0.00\)">
                  <c:v>653.1</c:v>
                </c:pt>
                <c:pt idx="23" formatCode="#,##0.00">
                  <c:v>676.43</c:v>
                </c:pt>
                <c:pt idx="24" formatCode="#,##0.00">
                  <c:v>676.43</c:v>
                </c:pt>
                <c:pt idx="25" formatCode="#,##0.00">
                  <c:v>676.43</c:v>
                </c:pt>
                <c:pt idx="26" formatCode="#,##0.00">
                  <c:v>676.43</c:v>
                </c:pt>
                <c:pt idx="27" formatCode="#,##0.00">
                  <c:v>676.43</c:v>
                </c:pt>
                <c:pt idx="28" formatCode="#,##0.00">
                  <c:v>676.43</c:v>
                </c:pt>
                <c:pt idx="29" formatCode="#,##0.00">
                  <c:v>676.43</c:v>
                </c:pt>
                <c:pt idx="30" formatCode="#,##0.00">
                  <c:v>676.43</c:v>
                </c:pt>
                <c:pt idx="31" formatCode="#,##0.00">
                  <c:v>676.43</c:v>
                </c:pt>
                <c:pt idx="32" formatCode="#,##0.00">
                  <c:v>676.43</c:v>
                </c:pt>
                <c:pt idx="33" formatCode="#,##0.00">
                  <c:v>676.43</c:v>
                </c:pt>
                <c:pt idx="34" formatCode="#,##0.00">
                  <c:v>676.43</c:v>
                </c:pt>
                <c:pt idx="35" formatCode="#,##0.00">
                  <c:v>676.43</c:v>
                </c:pt>
                <c:pt idx="36" formatCode="#,##0.00">
                  <c:v>676.43</c:v>
                </c:pt>
                <c:pt idx="37" formatCode="#,##0.00">
                  <c:v>676.43</c:v>
                </c:pt>
                <c:pt idx="38" formatCode="#,##0.00">
                  <c:v>676.43</c:v>
                </c:pt>
                <c:pt idx="39" formatCode="#,##0.00">
                  <c:v>676.43</c:v>
                </c:pt>
                <c:pt idx="40" formatCode="#,##0.00">
                  <c:v>676.43</c:v>
                </c:pt>
                <c:pt idx="41" formatCode="#,##0.00">
                  <c:v>676.43</c:v>
                </c:pt>
                <c:pt idx="42" formatCode="#,##0.00">
                  <c:v>676.43</c:v>
                </c:pt>
                <c:pt idx="43" formatCode="#,##0.00">
                  <c:v>676.43</c:v>
                </c:pt>
                <c:pt idx="44" formatCode="#,##0.00">
                  <c:v>676.43</c:v>
                </c:pt>
                <c:pt idx="45" formatCode="#,##0.00">
                  <c:v>676.43</c:v>
                </c:pt>
                <c:pt idx="46" formatCode="#,##0.00">
                  <c:v>676.43</c:v>
                </c:pt>
                <c:pt idx="47" formatCode="#,##0.00">
                  <c:v>676.43</c:v>
                </c:pt>
                <c:pt idx="48" formatCode="#,##0.00">
                  <c:v>676.43</c:v>
                </c:pt>
                <c:pt idx="49" formatCode="#,##0.00">
                  <c:v>676.43</c:v>
                </c:pt>
                <c:pt idx="50" formatCode="#,##0.00">
                  <c:v>676.43</c:v>
                </c:pt>
                <c:pt idx="51" formatCode="#,##0.00">
                  <c:v>676.43</c:v>
                </c:pt>
                <c:pt idx="52" formatCode="#,##0.00">
                  <c:v>676.43</c:v>
                </c:pt>
                <c:pt idx="53" formatCode="#,##0.00">
                  <c:v>676.43</c:v>
                </c:pt>
                <c:pt idx="54" formatCode="#,##0.00">
                  <c:v>685.73</c:v>
                </c:pt>
                <c:pt idx="55" formatCode="#,##0.00">
                  <c:v>688.07</c:v>
                </c:pt>
                <c:pt idx="56" formatCode="#,##0.00">
                  <c:v>688.07</c:v>
                </c:pt>
                <c:pt idx="57" formatCode="#,##0.00">
                  <c:v>688.07</c:v>
                </c:pt>
                <c:pt idx="58" formatCode="&quot;€&quot;#,##0.00_);[Red]\(&quot;€&quot;#,##0.00\)">
                  <c:v>688.07</c:v>
                </c:pt>
                <c:pt idx="59" formatCode="#,##0.00">
                  <c:v>688.07</c:v>
                </c:pt>
                <c:pt idx="60" formatCode="#,##0.00">
                  <c:v>696.8199999999996</c:v>
                </c:pt>
                <c:pt idx="61" formatCode="#,##0.00">
                  <c:v>699.71</c:v>
                </c:pt>
                <c:pt idx="62" formatCode="#,##0.00">
                  <c:v>699.71</c:v>
                </c:pt>
                <c:pt idx="63" formatCode="&quot;€&quot;#,##0.00_);[Red]\(&quot;€&quot;#,##0.00\)">
                  <c:v>711.4</c:v>
                </c:pt>
                <c:pt idx="64" formatCode="&quot;€&quot;#,##0.00_);[Red]\(&quot;€&quot;#,##0.00\)">
                  <c:v>723.06</c:v>
                </c:pt>
              </c:numCache>
            </c:numRef>
          </c:val>
          <c:smooth val="0"/>
        </c:ser>
        <c:ser>
          <c:idx val="1"/>
          <c:order val="1"/>
          <c:tx>
            <c:strRef>
              <c:f>'2e situation 1 ETP  50A79'!$F$1</c:f>
              <c:strCache>
                <c:ptCount val="1"/>
                <c:pt idx="0">
                  <c:v>AAH</c:v>
                </c:pt>
              </c:strCache>
            </c:strRef>
          </c:tx>
          <c:spPr>
            <a:ln>
              <a:solidFill>
                <a:srgbClr val="7CCA62">
                  <a:lumMod val="75000"/>
                </a:srgbClr>
              </a:solidFill>
            </a:ln>
          </c:spPr>
          <c:marker>
            <c:symbol val="none"/>
          </c:marker>
          <c:dLbls>
            <c:dLbl>
              <c:idx val="0"/>
              <c:layout>
                <c:manualLayout>
                  <c:x val="-3.0485351485700835E-2"/>
                  <c:y val="2.2676051867252845E-2"/>
                </c:manualLayout>
              </c:layout>
              <c:showLegendKey val="0"/>
              <c:showVal val="1"/>
              <c:showCatName val="0"/>
              <c:showSerName val="0"/>
              <c:showPercent val="0"/>
              <c:showBubbleSize val="0"/>
              <c:extLst>
                <c:ext xmlns:c15="http://schemas.microsoft.com/office/drawing/2012/chart" uri="{CE6537A1-D6FC-4f65-9D91-7224C49458BB}"/>
              </c:extLst>
            </c:dLbl>
            <c:dLbl>
              <c:idx val="15"/>
              <c:showLegendKey val="0"/>
              <c:showVal val="1"/>
              <c:showCatName val="0"/>
              <c:showSerName val="0"/>
              <c:showPercent val="0"/>
              <c:showBubbleSize val="0"/>
              <c:extLst>
                <c:ext xmlns:c15="http://schemas.microsoft.com/office/drawing/2012/chart" uri="{CE6537A1-D6FC-4f65-9D91-7224C49458BB}"/>
              </c:extLst>
            </c:dLbl>
            <c:dLbl>
              <c:idx val="22"/>
              <c:showLegendKey val="0"/>
              <c:showVal val="1"/>
              <c:showCatName val="0"/>
              <c:showSerName val="0"/>
              <c:showPercent val="0"/>
              <c:showBubbleSize val="0"/>
              <c:extLst>
                <c:ext xmlns:c15="http://schemas.microsoft.com/office/drawing/2012/chart" uri="{CE6537A1-D6FC-4f65-9D91-7224C49458BB}"/>
              </c:extLst>
            </c:dLbl>
            <c:dLbl>
              <c:idx val="36"/>
              <c:showLegendKey val="0"/>
              <c:showVal val="1"/>
              <c:showCatName val="0"/>
              <c:showSerName val="0"/>
              <c:showPercent val="0"/>
              <c:showBubbleSize val="0"/>
              <c:extLst>
                <c:ext xmlns:c15="http://schemas.microsoft.com/office/drawing/2012/chart" uri="{CE6537A1-D6FC-4f65-9D91-7224C49458BB}"/>
              </c:extLst>
            </c:dLbl>
            <c:dLbl>
              <c:idx val="52"/>
              <c:layout>
                <c:manualLayout>
                  <c:x val="-2.6130301273457841E-2"/>
                  <c:y val="-1.7636929230085557E-2"/>
                </c:manualLayout>
              </c:layout>
              <c:showLegendKey val="0"/>
              <c:showVal val="1"/>
              <c:showCatName val="0"/>
              <c:showSerName val="0"/>
              <c:showPercent val="0"/>
              <c:showBubbleSize val="0"/>
              <c:extLst>
                <c:ext xmlns:c15="http://schemas.microsoft.com/office/drawing/2012/chart" uri="{CE6537A1-D6FC-4f65-9D91-7224C49458BB}"/>
              </c:extLst>
            </c:dLbl>
            <c:dLbl>
              <c:idx val="57"/>
              <c:layout>
                <c:manualLayout>
                  <c:x val="-2.9033668081619841E-2"/>
                  <c:y val="3.0234735823003813E-2"/>
                </c:manualLayout>
              </c:layout>
              <c:showLegendKey val="0"/>
              <c:showVal val="1"/>
              <c:showCatName val="0"/>
              <c:showSerName val="0"/>
              <c:showPercent val="0"/>
              <c:showBubbleSize val="0"/>
              <c:extLst>
                <c:ext xmlns:c15="http://schemas.microsoft.com/office/drawing/2012/chart" uri="{CE6537A1-D6FC-4f65-9D91-7224C49458BB}"/>
              </c:extLst>
            </c:dLbl>
            <c:dLbl>
              <c:idx val="64"/>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'2e situation 1 ETP  50A79'!$A$2:$D$66</c:f>
              <c:numCache>
                <c:formatCode>General</c:formatCode>
                <c:ptCount val="65"/>
                <c:pt idx="0" formatCode="0.00%">
                  <c:v>5.0100000000000013E-2</c:v>
                </c:pt>
                <c:pt idx="6" formatCode="0.00%">
                  <c:v>5.0100000000000013E-2</c:v>
                </c:pt>
                <c:pt idx="13" formatCode="0.00%">
                  <c:v>5.0100000000000013E-2</c:v>
                </c:pt>
                <c:pt idx="14" formatCode="0%">
                  <c:v>6.0000000000000026E-2</c:v>
                </c:pt>
                <c:pt idx="22" formatCode="0%">
                  <c:v>6.0000000000000026E-2</c:v>
                </c:pt>
                <c:pt idx="23" formatCode="0.00%">
                  <c:v>8.0000000000000043E-2</c:v>
                </c:pt>
                <c:pt idx="41" formatCode="0.00%">
                  <c:v>8.0000000000000043E-2</c:v>
                </c:pt>
                <c:pt idx="53" formatCode="0.00%">
                  <c:v>8.0000000000000043E-2</c:v>
                </c:pt>
                <c:pt idx="55" formatCode="0.00%">
                  <c:v>9.0000000000000024E-2</c:v>
                </c:pt>
                <c:pt idx="61" formatCode="0.00%">
                  <c:v>0.1</c:v>
                </c:pt>
                <c:pt idx="63" formatCode="0%">
                  <c:v>0.11</c:v>
                </c:pt>
                <c:pt idx="64" formatCode="0%">
                  <c:v>0.12000000000000002</c:v>
                </c:pt>
              </c:numCache>
            </c:numRef>
          </c:cat>
          <c:val>
            <c:numRef>
              <c:f>'2e situation 1 ETP  50A79'!$F$2:$F$66</c:f>
              <c:numCache>
                <c:formatCode>General</c:formatCode>
                <c:ptCount val="65"/>
                <c:pt idx="0" formatCode="0.00">
                  <c:v>337.51</c:v>
                </c:pt>
                <c:pt idx="1">
                  <c:v>355.01</c:v>
                </c:pt>
                <c:pt idx="2">
                  <c:v>360.09</c:v>
                </c:pt>
                <c:pt idx="3">
                  <c:v>373.17</c:v>
                </c:pt>
                <c:pt idx="4">
                  <c:v>375.01</c:v>
                </c:pt>
                <c:pt idx="5" formatCode="0.00">
                  <c:v>463.42999999999984</c:v>
                </c:pt>
                <c:pt idx="6">
                  <c:v>538.2900000000003</c:v>
                </c:pt>
                <c:pt idx="7">
                  <c:v>700.1</c:v>
                </c:pt>
                <c:pt idx="8">
                  <c:v>700.1</c:v>
                </c:pt>
                <c:pt idx="9">
                  <c:v>776.59</c:v>
                </c:pt>
                <c:pt idx="10" formatCode="0.00">
                  <c:v>393.86</c:v>
                </c:pt>
                <c:pt idx="11">
                  <c:v>776.59</c:v>
                </c:pt>
                <c:pt idx="12">
                  <c:v>654.48</c:v>
                </c:pt>
                <c:pt idx="13">
                  <c:v>314.95</c:v>
                </c:pt>
                <c:pt idx="14" formatCode="0.00">
                  <c:v>363.22999999999985</c:v>
                </c:pt>
                <c:pt idx="15" formatCode="0.00">
                  <c:v>118.51</c:v>
                </c:pt>
                <c:pt idx="16" formatCode="0.00">
                  <c:v>311.06</c:v>
                </c:pt>
                <c:pt idx="17" formatCode="0.00">
                  <c:v>315.41999999999985</c:v>
                </c:pt>
                <c:pt idx="18" formatCode="0.00">
                  <c:v>315.51</c:v>
                </c:pt>
                <c:pt idx="19" formatCode="0.00">
                  <c:v>332.95</c:v>
                </c:pt>
                <c:pt idx="20" formatCode="0.00">
                  <c:v>358.34000000000015</c:v>
                </c:pt>
                <c:pt idx="21" formatCode="0.00">
                  <c:v>358.34000000000015</c:v>
                </c:pt>
                <c:pt idx="22" formatCode="0.00">
                  <c:v>379.84000000000015</c:v>
                </c:pt>
                <c:pt idx="23" formatCode="0.00">
                  <c:v>247.67</c:v>
                </c:pt>
                <c:pt idx="24" formatCode="0.00">
                  <c:v>310.76</c:v>
                </c:pt>
                <c:pt idx="25" formatCode="0.00">
                  <c:v>310.76</c:v>
                </c:pt>
                <c:pt idx="26" formatCode="0.00">
                  <c:v>310.76</c:v>
                </c:pt>
                <c:pt idx="27" formatCode="0.00">
                  <c:v>310.76</c:v>
                </c:pt>
                <c:pt idx="28" formatCode="0.00">
                  <c:v>310.76</c:v>
                </c:pt>
                <c:pt idx="29" formatCode="0.00">
                  <c:v>310.76</c:v>
                </c:pt>
                <c:pt idx="30" formatCode="0.00">
                  <c:v>310.76</c:v>
                </c:pt>
                <c:pt idx="31" formatCode="0.00">
                  <c:v>312.67</c:v>
                </c:pt>
                <c:pt idx="32" formatCode="0.00">
                  <c:v>314.51</c:v>
                </c:pt>
                <c:pt idx="33" formatCode="0.00">
                  <c:v>314.51</c:v>
                </c:pt>
                <c:pt idx="34" formatCode="0.00">
                  <c:v>314.51</c:v>
                </c:pt>
                <c:pt idx="35" formatCode="0.00">
                  <c:v>314.51</c:v>
                </c:pt>
                <c:pt idx="36" formatCode="0.00">
                  <c:v>314.51</c:v>
                </c:pt>
                <c:pt idx="37" formatCode="0.00">
                  <c:v>314.5899999999998</c:v>
                </c:pt>
                <c:pt idx="38" formatCode="0.00">
                  <c:v>317.17</c:v>
                </c:pt>
                <c:pt idx="39" formatCode="0.00">
                  <c:v>317.17</c:v>
                </c:pt>
                <c:pt idx="40" formatCode="0.00">
                  <c:v>317.3399999999998</c:v>
                </c:pt>
                <c:pt idx="41" formatCode="0.00">
                  <c:v>318.5899999999998</c:v>
                </c:pt>
                <c:pt idx="42" formatCode="0.00">
                  <c:v>320.01</c:v>
                </c:pt>
                <c:pt idx="43" formatCode="0.00">
                  <c:v>320.3399999999998</c:v>
                </c:pt>
                <c:pt idx="44" formatCode="0.00">
                  <c:v>333.67</c:v>
                </c:pt>
                <c:pt idx="45" formatCode="0.00">
                  <c:v>353.67</c:v>
                </c:pt>
                <c:pt idx="46" formatCode="0.00">
                  <c:v>372.17</c:v>
                </c:pt>
                <c:pt idx="47" formatCode="0.00">
                  <c:v>372.17</c:v>
                </c:pt>
                <c:pt idx="48" formatCode="0.00">
                  <c:v>372.91999999999985</c:v>
                </c:pt>
                <c:pt idx="49" formatCode="0.00">
                  <c:v>372.91999999999985</c:v>
                </c:pt>
                <c:pt idx="50" formatCode="#,##0.00">
                  <c:v>512.51</c:v>
                </c:pt>
                <c:pt idx="51" formatCode="#,##0.00">
                  <c:v>659.1</c:v>
                </c:pt>
                <c:pt idx="52" formatCode="#,##0.00">
                  <c:v>776.59</c:v>
                </c:pt>
                <c:pt idx="53" formatCode="#,##0.00">
                  <c:v>776.59</c:v>
                </c:pt>
                <c:pt idx="54" formatCode="0.00">
                  <c:v>304.26</c:v>
                </c:pt>
                <c:pt idx="55" formatCode="0.00">
                  <c:v>302.67</c:v>
                </c:pt>
                <c:pt idx="56" formatCode="0.00">
                  <c:v>302.67</c:v>
                </c:pt>
                <c:pt idx="57" formatCode="0.00">
                  <c:v>302.76</c:v>
                </c:pt>
                <c:pt idx="58" formatCode="0.00">
                  <c:v>319.89999999999981</c:v>
                </c:pt>
                <c:pt idx="59" formatCode="#,##0.00">
                  <c:v>659.1</c:v>
                </c:pt>
                <c:pt idx="60" formatCode="0.00">
                  <c:v>314.41999999999985</c:v>
                </c:pt>
                <c:pt idx="61" formatCode="0.00">
                  <c:v>297.0899999999998</c:v>
                </c:pt>
                <c:pt idx="62" formatCode="0.00">
                  <c:v>322.91999999999985</c:v>
                </c:pt>
                <c:pt idx="63" formatCode="0.00">
                  <c:v>274.67</c:v>
                </c:pt>
                <c:pt idx="64" formatCode="0.00">
                  <c:v>270.17</c:v>
                </c:pt>
              </c:numCache>
            </c:numRef>
          </c:val>
          <c:smooth val="0"/>
        </c:ser>
        <c:dLbls>
          <c:showLegendKey val="0"/>
          <c:showVal val="0"/>
          <c:showCatName val="0"/>
          <c:showSerName val="0"/>
          <c:showPercent val="0"/>
          <c:showBubbleSize val="0"/>
        </c:dLbls>
        <c:smooth val="0"/>
        <c:axId val="101709688"/>
        <c:axId val="150843552"/>
      </c:lineChart>
      <c:catAx>
        <c:axId val="101709688"/>
        <c:scaling>
          <c:orientation val="minMax"/>
        </c:scaling>
        <c:delete val="0"/>
        <c:axPos val="b"/>
        <c:numFmt formatCode="0.00%" sourceLinked="1"/>
        <c:majorTickMark val="out"/>
        <c:minorTickMark val="none"/>
        <c:tickLblPos val="nextTo"/>
        <c:crossAx val="150843552"/>
        <c:crosses val="autoZero"/>
        <c:auto val="1"/>
        <c:lblAlgn val="ctr"/>
        <c:lblOffset val="100"/>
        <c:noMultiLvlLbl val="0"/>
      </c:catAx>
      <c:valAx>
        <c:axId val="150843552"/>
        <c:scaling>
          <c:orientation val="minMax"/>
        </c:scaling>
        <c:delete val="0"/>
        <c:axPos val="l"/>
        <c:majorGridlines/>
        <c:numFmt formatCode="General" sourceLinked="1"/>
        <c:majorTickMark val="out"/>
        <c:minorTickMark val="none"/>
        <c:tickLblPos val="nextTo"/>
        <c:crossAx val="101709688"/>
        <c:crosses val="autoZero"/>
        <c:crossBetween val="between"/>
      </c:valAx>
    </c:plotArea>
    <c:legend>
      <c:legendPos val="r"/>
      <c:layout>
        <c:manualLayout>
          <c:xMode val="edge"/>
          <c:yMode val="edge"/>
          <c:x val="0.72973290242204802"/>
          <c:y val="3.7640925469308939E-4"/>
          <c:w val="0.26574480803177614"/>
          <c:h val="0.15688638244175199"/>
        </c:manualLayout>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tx>
            <c:strRef>
              <c:f>'5E GRAPH courbeTI1 ETP +80%'!$G$2</c:f>
              <c:strCache>
                <c:ptCount val="1"/>
                <c:pt idx="0">
                  <c:v>Ressources totales 1 ETP TI&gt;80
(salaire net +AAH)</c:v>
                </c:pt>
              </c:strCache>
            </c:strRef>
          </c:tx>
          <c:spPr>
            <a:ln>
              <a:solidFill>
                <a:srgbClr val="C00000"/>
              </a:solidFill>
            </a:ln>
          </c:spPr>
          <c:marker>
            <c:symbol val="none"/>
          </c:marker>
          <c:cat>
            <c:numRef>
              <c:f>'5E GRAPH courbeTI1 ETP +80%'!$D$3:$D$13</c:f>
              <c:numCache>
                <c:formatCode>0.00%</c:formatCode>
                <c:ptCount val="11"/>
                <c:pt idx="0">
                  <c:v>5.0100000000000013E-2</c:v>
                </c:pt>
                <c:pt idx="1">
                  <c:v>5.0100000000000013E-2</c:v>
                </c:pt>
                <c:pt idx="2" formatCode="0%">
                  <c:v>6.0000000000000032E-2</c:v>
                </c:pt>
                <c:pt idx="3" formatCode="0%">
                  <c:v>6.0000000000000032E-2</c:v>
                </c:pt>
                <c:pt idx="4">
                  <c:v>8.0000000000000043E-2</c:v>
                </c:pt>
                <c:pt idx="5">
                  <c:v>8.0000000000000043E-2</c:v>
                </c:pt>
                <c:pt idx="6">
                  <c:v>9.0000000000000024E-2</c:v>
                </c:pt>
                <c:pt idx="7">
                  <c:v>9.7500000000000045E-2</c:v>
                </c:pt>
                <c:pt idx="8">
                  <c:v>9.7500000000000045E-2</c:v>
                </c:pt>
                <c:pt idx="9" formatCode="0%">
                  <c:v>0.1</c:v>
                </c:pt>
                <c:pt idx="10" formatCode="0%">
                  <c:v>0.11</c:v>
                </c:pt>
              </c:numCache>
            </c:numRef>
          </c:cat>
          <c:val>
            <c:numRef>
              <c:f>'5E GRAPH courbeTI1 ETP +80%'!$G$3:$G$13</c:f>
              <c:numCache>
                <c:formatCode>0.00</c:formatCode>
                <c:ptCount val="11"/>
                <c:pt idx="0">
                  <c:v>1194.51</c:v>
                </c:pt>
                <c:pt idx="1">
                  <c:v>1414.95</c:v>
                </c:pt>
                <c:pt idx="2">
                  <c:v>1011.19</c:v>
                </c:pt>
                <c:pt idx="3">
                  <c:v>1011.4399999999994</c:v>
                </c:pt>
                <c:pt idx="4">
                  <c:v>831.84999999999923</c:v>
                </c:pt>
                <c:pt idx="5">
                  <c:v>1335.53</c:v>
                </c:pt>
                <c:pt idx="6">
                  <c:v>1183.4100000000001</c:v>
                </c:pt>
                <c:pt idx="7">
                  <c:v>1190.1599999999999</c:v>
                </c:pt>
                <c:pt idx="8">
                  <c:v>1207.58</c:v>
                </c:pt>
                <c:pt idx="9">
                  <c:v>1145.95</c:v>
                </c:pt>
                <c:pt idx="10">
                  <c:v>1149.44</c:v>
                </c:pt>
              </c:numCache>
            </c:numRef>
          </c:val>
          <c:smooth val="0"/>
        </c:ser>
        <c:ser>
          <c:idx val="2"/>
          <c:order val="1"/>
          <c:tx>
            <c:strRef>
              <c:f>'5E GRAPH courbeTI1 ETP +80%'!$S$2</c:f>
              <c:strCache>
                <c:ptCount val="1"/>
                <c:pt idx="0">
                  <c:v>Ressouces totales 
1ETP 50&lt;TI&lt;79
(Salaire net + AAH)</c:v>
                </c:pt>
              </c:strCache>
            </c:strRef>
          </c:tx>
          <c:spPr>
            <a:ln>
              <a:solidFill>
                <a:schemeClr val="accent5">
                  <a:lumMod val="75000"/>
                </a:schemeClr>
              </a:solidFill>
            </a:ln>
          </c:spPr>
          <c:marker>
            <c:symbol val="none"/>
          </c:marker>
          <c:cat>
            <c:numRef>
              <c:f>'5E GRAPH courbeTI1 ETP +80%'!$D$3:$D$13</c:f>
              <c:numCache>
                <c:formatCode>0.00%</c:formatCode>
                <c:ptCount val="11"/>
                <c:pt idx="0">
                  <c:v>5.0100000000000013E-2</c:v>
                </c:pt>
                <c:pt idx="1">
                  <c:v>5.0100000000000013E-2</c:v>
                </c:pt>
                <c:pt idx="2" formatCode="0%">
                  <c:v>6.0000000000000032E-2</c:v>
                </c:pt>
                <c:pt idx="3" formatCode="0%">
                  <c:v>6.0000000000000032E-2</c:v>
                </c:pt>
                <c:pt idx="4">
                  <c:v>8.0000000000000043E-2</c:v>
                </c:pt>
                <c:pt idx="5">
                  <c:v>8.0000000000000043E-2</c:v>
                </c:pt>
                <c:pt idx="6">
                  <c:v>9.0000000000000024E-2</c:v>
                </c:pt>
                <c:pt idx="7">
                  <c:v>9.7500000000000045E-2</c:v>
                </c:pt>
                <c:pt idx="8">
                  <c:v>9.7500000000000045E-2</c:v>
                </c:pt>
                <c:pt idx="9" formatCode="0%">
                  <c:v>0.1</c:v>
                </c:pt>
                <c:pt idx="10" formatCode="0%">
                  <c:v>0.11</c:v>
                </c:pt>
              </c:numCache>
            </c:numRef>
          </c:cat>
          <c:val>
            <c:numRef>
              <c:f>'5E GRAPH courbeTI1 ETP +80%'!$S$3:$S$13</c:f>
              <c:numCache>
                <c:formatCode>0.00</c:formatCode>
                <c:ptCount val="11"/>
                <c:pt idx="0">
                  <c:v>975.87</c:v>
                </c:pt>
                <c:pt idx="1">
                  <c:v>1024.25</c:v>
                </c:pt>
                <c:pt idx="2">
                  <c:v>984.02</c:v>
                </c:pt>
                <c:pt idx="3">
                  <c:v>1032.94</c:v>
                </c:pt>
                <c:pt idx="4">
                  <c:v>987.18999999999994</c:v>
                </c:pt>
                <c:pt idx="5">
                  <c:v>993.59999999999991</c:v>
                </c:pt>
                <c:pt idx="6">
                  <c:v>990.74</c:v>
                </c:pt>
                <c:pt idx="7">
                  <c:v>1347.1699999999998</c:v>
                </c:pt>
                <c:pt idx="8">
                  <c:v>1011.24</c:v>
                </c:pt>
                <c:pt idx="9">
                  <c:v>996.8</c:v>
                </c:pt>
                <c:pt idx="10">
                  <c:v>986.06999999999948</c:v>
                </c:pt>
              </c:numCache>
            </c:numRef>
          </c:val>
          <c:smooth val="0"/>
        </c:ser>
        <c:dLbls>
          <c:showLegendKey val="0"/>
          <c:showVal val="0"/>
          <c:showCatName val="0"/>
          <c:showSerName val="0"/>
          <c:showPercent val="0"/>
          <c:showBubbleSize val="0"/>
        </c:dLbls>
        <c:smooth val="0"/>
        <c:axId val="152550992"/>
        <c:axId val="152281984"/>
      </c:lineChart>
      <c:catAx>
        <c:axId val="152550992"/>
        <c:scaling>
          <c:orientation val="minMax"/>
        </c:scaling>
        <c:delete val="0"/>
        <c:axPos val="b"/>
        <c:numFmt formatCode="0.00%" sourceLinked="1"/>
        <c:majorTickMark val="out"/>
        <c:minorTickMark val="none"/>
        <c:tickLblPos val="nextTo"/>
        <c:crossAx val="152281984"/>
        <c:crosses val="autoZero"/>
        <c:auto val="1"/>
        <c:lblAlgn val="ctr"/>
        <c:lblOffset val="100"/>
        <c:noMultiLvlLbl val="0"/>
      </c:catAx>
      <c:valAx>
        <c:axId val="152281984"/>
        <c:scaling>
          <c:orientation val="minMax"/>
        </c:scaling>
        <c:delete val="0"/>
        <c:axPos val="l"/>
        <c:majorGridlines/>
        <c:numFmt formatCode="0.00" sourceLinked="1"/>
        <c:majorTickMark val="out"/>
        <c:minorTickMark val="none"/>
        <c:tickLblPos val="nextTo"/>
        <c:crossAx val="152550992"/>
        <c:crosses val="autoZero"/>
        <c:crossBetween val="between"/>
      </c:valAx>
    </c:plotArea>
    <c:legend>
      <c:legendPos val="r"/>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2547" cy="4968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3852" y="0"/>
            <a:ext cx="2972547" cy="496888"/>
          </a:xfrm>
          <a:prstGeom prst="rect">
            <a:avLst/>
          </a:prstGeom>
        </p:spPr>
        <p:txBody>
          <a:bodyPr vert="horz" lIns="91440" tIns="45720" rIns="91440" bIns="45720" rtlCol="0"/>
          <a:lstStyle>
            <a:lvl1pPr algn="r">
              <a:defRPr sz="1200"/>
            </a:lvl1pPr>
          </a:lstStyle>
          <a:p>
            <a:fld id="{258A64B8-4457-42D0-8B0F-05C7D2C9B844}" type="datetimeFigureOut">
              <a:rPr lang="fr-FR" smtClean="0"/>
              <a:pPr/>
              <a:t>25/03/2015</a:t>
            </a:fld>
            <a:endParaRPr lang="fr-FR" dirty="0"/>
          </a:p>
        </p:txBody>
      </p:sp>
      <p:sp>
        <p:nvSpPr>
          <p:cNvPr id="4" name="Espace réservé du pied de page 3"/>
          <p:cNvSpPr>
            <a:spLocks noGrp="1"/>
          </p:cNvSpPr>
          <p:nvPr>
            <p:ph type="ftr" sz="quarter" idx="2"/>
          </p:nvPr>
        </p:nvSpPr>
        <p:spPr>
          <a:xfrm>
            <a:off x="0" y="9428164"/>
            <a:ext cx="2972547" cy="496887"/>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3852" y="9428164"/>
            <a:ext cx="2972547" cy="496887"/>
          </a:xfrm>
          <a:prstGeom prst="rect">
            <a:avLst/>
          </a:prstGeom>
        </p:spPr>
        <p:txBody>
          <a:bodyPr vert="horz" lIns="91440" tIns="45720" rIns="91440" bIns="45720" rtlCol="0" anchor="b"/>
          <a:lstStyle>
            <a:lvl1pPr algn="r">
              <a:defRPr sz="1200"/>
            </a:lvl1pPr>
          </a:lstStyle>
          <a:p>
            <a:fld id="{02BF363D-86FA-42B4-B022-BA63A29DF901}" type="slidenum">
              <a:rPr lang="fr-FR" smtClean="0"/>
              <a:pPr/>
              <a:t>‹N°›</a:t>
            </a:fld>
            <a:endParaRPr lang="fr-FR" dirty="0"/>
          </a:p>
        </p:txBody>
      </p:sp>
    </p:spTree>
    <p:extLst>
      <p:ext uri="{BB962C8B-B14F-4D97-AF65-F5344CB8AC3E}">
        <p14:creationId xmlns:p14="http://schemas.microsoft.com/office/powerpoint/2010/main" val="11783728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4" y="0"/>
            <a:ext cx="2971800" cy="496332"/>
          </a:xfrm>
          <a:prstGeom prst="rect">
            <a:avLst/>
          </a:prstGeom>
        </p:spPr>
        <p:txBody>
          <a:bodyPr vert="horz" lIns="91440" tIns="45720" rIns="91440" bIns="45720" rtlCol="0"/>
          <a:lstStyle>
            <a:lvl1pPr algn="r">
              <a:defRPr sz="1200"/>
            </a:lvl1pPr>
          </a:lstStyle>
          <a:p>
            <a:fld id="{F6577FB8-EC09-4A19-851B-BB65E79DFB1B}" type="datetimeFigureOut">
              <a:rPr lang="fr-FR" smtClean="0"/>
              <a:pPr/>
              <a:t>25/03/2015</a:t>
            </a:fld>
            <a:endParaRPr lang="fr-FR" dirty="0"/>
          </a:p>
        </p:txBody>
      </p:sp>
      <p:sp>
        <p:nvSpPr>
          <p:cNvPr id="4" name="Espace réservé de l'image des diapositives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1" y="4715154"/>
            <a:ext cx="5486400" cy="4466987"/>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71800" cy="496332"/>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4" y="9428583"/>
            <a:ext cx="2971800" cy="496332"/>
          </a:xfrm>
          <a:prstGeom prst="rect">
            <a:avLst/>
          </a:prstGeom>
        </p:spPr>
        <p:txBody>
          <a:bodyPr vert="horz" lIns="91440" tIns="45720" rIns="91440" bIns="45720" rtlCol="0" anchor="b"/>
          <a:lstStyle>
            <a:lvl1pPr algn="r">
              <a:defRPr sz="1200"/>
            </a:lvl1pPr>
          </a:lstStyle>
          <a:p>
            <a:fld id="{4CA40920-E1A1-4A16-81F3-DCBB159711CD}" type="slidenum">
              <a:rPr lang="fr-FR" smtClean="0"/>
              <a:pPr/>
              <a:t>‹N°›</a:t>
            </a:fld>
            <a:endParaRPr lang="fr-FR" dirty="0"/>
          </a:p>
        </p:txBody>
      </p:sp>
    </p:spTree>
    <p:extLst>
      <p:ext uri="{BB962C8B-B14F-4D97-AF65-F5344CB8AC3E}">
        <p14:creationId xmlns:p14="http://schemas.microsoft.com/office/powerpoint/2010/main" val="3035422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CA40920-E1A1-4A16-81F3-DCBB159711CD}" type="slidenum">
              <a:rPr lang="fr-FR" smtClean="0"/>
              <a:pPr/>
              <a:t>5</a:t>
            </a:fld>
            <a:endParaRPr lang="fr-FR" dirty="0"/>
          </a:p>
        </p:txBody>
      </p:sp>
    </p:spTree>
    <p:extLst>
      <p:ext uri="{BB962C8B-B14F-4D97-AF65-F5344CB8AC3E}">
        <p14:creationId xmlns:p14="http://schemas.microsoft.com/office/powerpoint/2010/main" val="106231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CA40920-E1A1-4A16-81F3-DCBB159711CD}" type="slidenum">
              <a:rPr lang="fr-FR" smtClean="0"/>
              <a:pPr/>
              <a:t>19</a:t>
            </a:fld>
            <a:endParaRPr lang="fr-FR" dirty="0"/>
          </a:p>
        </p:txBody>
      </p:sp>
    </p:spTree>
    <p:extLst>
      <p:ext uri="{BB962C8B-B14F-4D97-AF65-F5344CB8AC3E}">
        <p14:creationId xmlns:p14="http://schemas.microsoft.com/office/powerpoint/2010/main" val="1984512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CA40920-E1A1-4A16-81F3-DCBB159711CD}" type="slidenum">
              <a:rPr lang="fr-FR" smtClean="0"/>
              <a:pPr/>
              <a:t>25</a:t>
            </a:fld>
            <a:endParaRPr lang="fr-FR" dirty="0"/>
          </a:p>
        </p:txBody>
      </p:sp>
    </p:spTree>
    <p:extLst>
      <p:ext uri="{BB962C8B-B14F-4D97-AF65-F5344CB8AC3E}">
        <p14:creationId xmlns:p14="http://schemas.microsoft.com/office/powerpoint/2010/main" val="220379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2286000" y="3124200"/>
            <a:ext cx="61722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7764621" y="1174097"/>
            <a:ext cx="2286000" cy="381000"/>
          </a:xfrm>
        </p:spPr>
        <p:txBody>
          <a:bodyPr/>
          <a:lstStyle/>
          <a:p>
            <a:fld id="{BE6B4EFC-E8F4-4041-9256-6D4F3D41E561}" type="datetime1">
              <a:rPr lang="fr-FR" smtClean="0"/>
              <a:pPr/>
              <a:t>25/03/2015</a:t>
            </a:fld>
            <a:endParaRPr lang="fr-FR" dirty="0"/>
          </a:p>
        </p:txBody>
      </p:sp>
      <p:sp>
        <p:nvSpPr>
          <p:cNvPr id="17" name="Espace réservé du pied de page 16"/>
          <p:cNvSpPr>
            <a:spLocks noGrp="1"/>
          </p:cNvSpPr>
          <p:nvPr>
            <p:ph type="ftr" sz="quarter" idx="11"/>
          </p:nvPr>
        </p:nvSpPr>
        <p:spPr bwMode="auto">
          <a:xfrm rot="5400000">
            <a:off x="7077269" y="4181669"/>
            <a:ext cx="3657600" cy="384048"/>
          </a:xfrm>
        </p:spPr>
        <p:txBody>
          <a:bodyPr/>
          <a:lstStyle/>
          <a:p>
            <a:endParaRPr lang="fr-FR"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Connecteur droit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cteur droit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Connecteur droit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ce réservé du numéro de diapositive 28"/>
          <p:cNvSpPr>
            <a:spLocks noGrp="1"/>
          </p:cNvSpPr>
          <p:nvPr>
            <p:ph type="sldNum" sz="quarter" idx="12"/>
          </p:nvPr>
        </p:nvSpPr>
        <p:spPr bwMode="auto">
          <a:xfrm>
            <a:off x="1325544" y="4928702"/>
            <a:ext cx="609600" cy="517524"/>
          </a:xfrm>
        </p:spPr>
        <p:txBody>
          <a:bodyPr/>
          <a:lstStyle/>
          <a:p>
            <a:fld id="{F26E1E35-03F9-400D-A605-029CE8958657}" type="slidenum">
              <a:rPr lang="fr-FR" smtClean="0"/>
              <a:pPr/>
              <a:t>‹N°›</a:t>
            </a:fld>
            <a:endParaRPr lang="fr-FR"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34E66A6D-E551-4397-B332-F0026CC60DBA}" type="datetime1">
              <a:rPr lang="fr-FR" smtClean="0"/>
              <a:pPr/>
              <a:t>25/03/2015</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F26E1E35-03F9-400D-A605-029CE8958657}"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A93E27A-4593-4D2F-89BE-EFEDDCE8F2DA}" type="datetime1">
              <a:rPr lang="fr-FR" smtClean="0"/>
              <a:pPr/>
              <a:t>25/03/2015</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F26E1E35-03F9-400D-A605-029CE8958657}"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457200" y="1600200"/>
            <a:ext cx="74676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31D014CB-79D9-47CF-A726-0991A823F82E}" type="datetime1">
              <a:rPr lang="fr-FR" smtClean="0"/>
              <a:pPr/>
              <a:t>25/03/2015</a:t>
            </a:fld>
            <a:endParaRPr lang="fr-FR" dirty="0"/>
          </a:p>
        </p:txBody>
      </p:sp>
      <p:sp>
        <p:nvSpPr>
          <p:cNvPr id="9" name="Espace réservé du numéro de diapositive 8"/>
          <p:cNvSpPr>
            <a:spLocks noGrp="1"/>
          </p:cNvSpPr>
          <p:nvPr>
            <p:ph type="sldNum" sz="quarter" idx="15"/>
          </p:nvPr>
        </p:nvSpPr>
        <p:spPr/>
        <p:txBody>
          <a:bodyPr rtlCol="0"/>
          <a:lstStyle/>
          <a:p>
            <a:fld id="{F26E1E35-03F9-400D-A605-029CE8958657}" type="slidenum">
              <a:rPr lang="fr-FR" smtClean="0"/>
              <a:pPr/>
              <a:t>‹N°›</a:t>
            </a:fld>
            <a:endParaRPr lang="fr-FR" dirty="0"/>
          </a:p>
        </p:txBody>
      </p:sp>
      <p:sp>
        <p:nvSpPr>
          <p:cNvPr id="10" name="Espace réservé du pied de page 9"/>
          <p:cNvSpPr>
            <a:spLocks noGrp="1"/>
          </p:cNvSpPr>
          <p:nvPr>
            <p:ph type="ftr" sz="quarter" idx="16"/>
          </p:nvPr>
        </p:nvSpPr>
        <p:spPr/>
        <p:txBody>
          <a:bodyPr rtlCol="0"/>
          <a:lstStyle/>
          <a:p>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7763256" y="1170432"/>
            <a:ext cx="2286000" cy="381000"/>
          </a:xfrm>
        </p:spPr>
        <p:txBody>
          <a:bodyPr/>
          <a:lstStyle/>
          <a:p>
            <a:fld id="{063134E6-045E-45F3-AA94-10EE7151A4F3}" type="datetime1">
              <a:rPr lang="fr-FR" smtClean="0"/>
              <a:pPr/>
              <a:t>25/03/2015</a:t>
            </a:fld>
            <a:endParaRPr lang="fr-FR" dirty="0"/>
          </a:p>
        </p:txBody>
      </p:sp>
      <p:sp>
        <p:nvSpPr>
          <p:cNvPr id="5" name="Espace réservé du pied de page 4"/>
          <p:cNvSpPr>
            <a:spLocks noGrp="1"/>
          </p:cNvSpPr>
          <p:nvPr>
            <p:ph type="ftr" sz="quarter" idx="11"/>
          </p:nvPr>
        </p:nvSpPr>
        <p:spPr bwMode="auto">
          <a:xfrm rot="5400000">
            <a:off x="7077456" y="4178808"/>
            <a:ext cx="3657600" cy="384048"/>
          </a:xfrm>
        </p:spPr>
        <p:txBody>
          <a:bodyPr/>
          <a:lstStyle/>
          <a:p>
            <a:endParaRPr lang="fr-FR"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Connecteur droit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Connecteur droit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cteur droit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Espace réservé du numéro de diapositive 5"/>
          <p:cNvSpPr>
            <a:spLocks noGrp="1"/>
          </p:cNvSpPr>
          <p:nvPr>
            <p:ph type="sldNum" sz="quarter" idx="12"/>
          </p:nvPr>
        </p:nvSpPr>
        <p:spPr bwMode="auto">
          <a:xfrm>
            <a:off x="1340616" y="4928702"/>
            <a:ext cx="609600" cy="517524"/>
          </a:xfrm>
        </p:spPr>
        <p:txBody>
          <a:bodyPr/>
          <a:lstStyle/>
          <a:p>
            <a:fld id="{F26E1E35-03F9-400D-A605-029CE8958657}" type="slidenum">
              <a:rPr lang="fr-FR" smtClean="0"/>
              <a:pPr/>
              <a:t>‹N°›</a:t>
            </a:fld>
            <a:endParaRPr lang="fr-F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F65BBC38-1423-45DF-A7F6-690AD41CCC8D}" type="datetime1">
              <a:rPr lang="fr-FR" smtClean="0"/>
              <a:pPr/>
              <a:t>25/03/2015</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F26E1E35-03F9-400D-A605-029CE8958657}" type="slidenum">
              <a:rPr lang="fr-FR" smtClean="0"/>
              <a:pPr/>
              <a:t>‹N°›</a:t>
            </a:fld>
            <a:endParaRPr lang="fr-FR" dirty="0"/>
          </a:p>
        </p:txBody>
      </p:sp>
      <p:sp>
        <p:nvSpPr>
          <p:cNvPr id="9" name="Espace réservé du contenu 8"/>
          <p:cNvSpPr>
            <a:spLocks noGrp="1"/>
          </p:cNvSpPr>
          <p:nvPr>
            <p:ph sz="quarter" idx="1"/>
          </p:nvPr>
        </p:nvSpPr>
        <p:spPr>
          <a:xfrm>
            <a:off x="457200"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270248"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1FB0B31B-978A-4A53-8845-BCA6994AF6FE}" type="datetime1">
              <a:rPr lang="fr-FR" smtClean="0"/>
              <a:pPr/>
              <a:t>25/03/2015</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F26E1E35-03F9-400D-A605-029CE8958657}" type="slidenum">
              <a:rPr lang="fr-FR" smtClean="0"/>
              <a:pPr/>
              <a:t>‹N°›</a:t>
            </a:fld>
            <a:endParaRPr lang="fr-FR" dirty="0"/>
          </a:p>
        </p:txBody>
      </p:sp>
      <p:sp>
        <p:nvSpPr>
          <p:cNvPr id="11" name="Espace réservé du contenu 10"/>
          <p:cNvSpPr>
            <a:spLocks noGrp="1"/>
          </p:cNvSpPr>
          <p:nvPr>
            <p:ph sz="quarter" idx="2"/>
          </p:nvPr>
        </p:nvSpPr>
        <p:spPr>
          <a:xfrm>
            <a:off x="457200"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371975"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E2E629C8-E352-48BC-812A-C5C500313C18}" type="datetime1">
              <a:rPr lang="fr-FR" smtClean="0"/>
              <a:pPr/>
              <a:t>25/03/2015</a:t>
            </a:fld>
            <a:endParaRPr lang="fr-FR" dirty="0"/>
          </a:p>
        </p:txBody>
      </p:sp>
      <p:sp>
        <p:nvSpPr>
          <p:cNvPr id="7" name="Espace réservé du numéro de diapositive 6"/>
          <p:cNvSpPr>
            <a:spLocks noGrp="1"/>
          </p:cNvSpPr>
          <p:nvPr>
            <p:ph type="sldNum" sz="quarter" idx="11"/>
          </p:nvPr>
        </p:nvSpPr>
        <p:spPr/>
        <p:txBody>
          <a:bodyPr rtlCol="0"/>
          <a:lstStyle/>
          <a:p>
            <a:fld id="{F26E1E35-03F9-400D-A605-029CE8958657}" type="slidenum">
              <a:rPr lang="fr-FR" smtClean="0"/>
              <a:pPr/>
              <a:t>‹N°›</a:t>
            </a:fld>
            <a:endParaRPr lang="fr-FR" dirty="0"/>
          </a:p>
        </p:txBody>
      </p:sp>
      <p:sp>
        <p:nvSpPr>
          <p:cNvPr id="8" name="Espace réservé du pied de page 7"/>
          <p:cNvSpPr>
            <a:spLocks noGrp="1"/>
          </p:cNvSpPr>
          <p:nvPr>
            <p:ph type="ftr" sz="quarter" idx="12"/>
          </p:nvPr>
        </p:nvSpPr>
        <p:spPr/>
        <p:txBody>
          <a:bodyPr rtlCol="0"/>
          <a:lstStyle/>
          <a:p>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65E689A-A0EA-4001-92DE-5060D5836359}" type="datetime1">
              <a:rPr lang="fr-FR" smtClean="0"/>
              <a:pPr/>
              <a:t>25/03/2015</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F26E1E35-03F9-400D-A605-029CE8958657}"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r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cteur droit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El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ce réservé du contenu 17"/>
          <p:cNvSpPr>
            <a:spLocks noGrp="1"/>
          </p:cNvSpPr>
          <p:nvPr>
            <p:ph sz="quarter" idx="1"/>
          </p:nvPr>
        </p:nvSpPr>
        <p:spPr>
          <a:xfrm>
            <a:off x="304800" y="274320"/>
            <a:ext cx="56388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20EC3232-6FA7-4635-B60E-87A6574639F2}" type="datetime1">
              <a:rPr lang="fr-FR" smtClean="0"/>
              <a:pPr/>
              <a:t>25/03/2015</a:t>
            </a:fld>
            <a:endParaRPr lang="fr-FR" dirty="0"/>
          </a:p>
        </p:txBody>
      </p:sp>
      <p:sp>
        <p:nvSpPr>
          <p:cNvPr id="22" name="Espace réservé du numéro de diapositive 21"/>
          <p:cNvSpPr>
            <a:spLocks noGrp="1"/>
          </p:cNvSpPr>
          <p:nvPr>
            <p:ph type="sldNum" sz="quarter" idx="15"/>
          </p:nvPr>
        </p:nvSpPr>
        <p:spPr/>
        <p:txBody>
          <a:bodyPr rtlCol="0"/>
          <a:lstStyle/>
          <a:p>
            <a:fld id="{F26E1E35-03F9-400D-A605-029CE8958657}" type="slidenum">
              <a:rPr lang="fr-FR" smtClean="0"/>
              <a:pPr/>
              <a:t>‹N°›</a:t>
            </a:fld>
            <a:endParaRPr lang="fr-FR" dirty="0"/>
          </a:p>
        </p:txBody>
      </p:sp>
      <p:sp>
        <p:nvSpPr>
          <p:cNvPr id="23" name="Espace réservé du pied de page 22"/>
          <p:cNvSpPr>
            <a:spLocks noGrp="1"/>
          </p:cNvSpPr>
          <p:nvPr>
            <p:ph type="ftr" sz="quarter" idx="16"/>
          </p:nvPr>
        </p:nvSpPr>
        <p:spPr/>
        <p:txBody>
          <a:bodyPr rtlCol="0"/>
          <a:lstStyle/>
          <a:p>
            <a:endParaRPr lang="fr-FR"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El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rot="5400000">
            <a:off x="3350133" y="3200400"/>
            <a:ext cx="6309360" cy="4572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dirty="0" smtClean="0"/>
              <a:t>Cliquez sur l'icône pour ajouter une image</a:t>
            </a:r>
            <a:endParaRPr kumimoji="0" lang="en-US"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cteur droit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ce réservé de la date 16"/>
          <p:cNvSpPr>
            <a:spLocks noGrp="1"/>
          </p:cNvSpPr>
          <p:nvPr>
            <p:ph type="dt" sz="half" idx="10"/>
          </p:nvPr>
        </p:nvSpPr>
        <p:spPr/>
        <p:txBody>
          <a:bodyPr rtlCol="0"/>
          <a:lstStyle/>
          <a:p>
            <a:fld id="{5BAB053E-9703-4E94-BBB0-99B4D6411C1F}" type="datetime1">
              <a:rPr lang="fr-FR" smtClean="0"/>
              <a:pPr/>
              <a:t>25/03/2015</a:t>
            </a:fld>
            <a:endParaRPr lang="fr-FR" dirty="0"/>
          </a:p>
        </p:txBody>
      </p:sp>
      <p:sp>
        <p:nvSpPr>
          <p:cNvPr id="18" name="Espace réservé du numéro de diapositive 17"/>
          <p:cNvSpPr>
            <a:spLocks noGrp="1"/>
          </p:cNvSpPr>
          <p:nvPr>
            <p:ph type="sldNum" sz="quarter" idx="11"/>
          </p:nvPr>
        </p:nvSpPr>
        <p:spPr/>
        <p:txBody>
          <a:bodyPr rtlCol="0"/>
          <a:lstStyle/>
          <a:p>
            <a:fld id="{F26E1E35-03F9-400D-A605-029CE8958657}" type="slidenum">
              <a:rPr lang="fr-FR" smtClean="0"/>
              <a:pPr/>
              <a:t>‹N°›</a:t>
            </a:fld>
            <a:endParaRPr lang="fr-FR" dirty="0"/>
          </a:p>
        </p:txBody>
      </p:sp>
      <p:sp>
        <p:nvSpPr>
          <p:cNvPr id="21" name="Espace réservé du pied de page 20"/>
          <p:cNvSpPr>
            <a:spLocks noGrp="1"/>
          </p:cNvSpPr>
          <p:nvPr>
            <p:ph type="ftr" sz="quarter" idx="12"/>
          </p:nvPr>
        </p:nvSpPr>
        <p:spPr/>
        <p:txBody>
          <a:bodyPr rtlCol="0"/>
          <a:lstStyle/>
          <a:p>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5882F06-7DBD-40B4-AD7A-974A1248F370}" type="datetime1">
              <a:rPr lang="fr-FR" smtClean="0"/>
              <a:pPr/>
              <a:t>25/03/2015</a:t>
            </a:fld>
            <a:endParaRPr lang="fr-FR" dirty="0"/>
          </a:p>
        </p:txBody>
      </p:sp>
      <p:sp>
        <p:nvSpPr>
          <p:cNvPr id="3" name="Espace réservé du pied de page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fr-FR" dirty="0"/>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El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ce réservé du numéro de diapositiv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26E1E35-03F9-400D-A605-029CE8958657}"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emf"/><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wmf"/><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835696" y="0"/>
            <a:ext cx="5976664" cy="6858000"/>
          </a:xfrm>
          <a:ln>
            <a:noFill/>
          </a:ln>
        </p:spPr>
        <p:style>
          <a:lnRef idx="2">
            <a:schemeClr val="accent1"/>
          </a:lnRef>
          <a:fillRef idx="1">
            <a:schemeClr val="lt1"/>
          </a:fillRef>
          <a:effectRef idx="0">
            <a:schemeClr val="accent1"/>
          </a:effectRef>
          <a:fontRef idx="minor">
            <a:schemeClr val="dk1"/>
          </a:fontRef>
        </p:style>
        <p:txBody>
          <a:bodyPr>
            <a:normAutofit/>
          </a:bodyPr>
          <a:lstStyle/>
          <a:p>
            <a:pPr algn="ctr"/>
            <a:endParaRPr lang="fr-FR" sz="2000" b="1" dirty="0" smtClean="0"/>
          </a:p>
          <a:p>
            <a:pPr algn="ctr"/>
            <a:r>
              <a:rPr lang="fr-FR" sz="3600" b="1" dirty="0" smtClean="0">
                <a:solidFill>
                  <a:schemeClr val="tx2">
                    <a:lumMod val="75000"/>
                  </a:schemeClr>
                </a:solidFill>
              </a:rPr>
              <a:t>Etude Départementale du</a:t>
            </a:r>
            <a:endParaRPr lang="fr-FR" sz="3600" dirty="0">
              <a:solidFill>
                <a:schemeClr val="tx2">
                  <a:lumMod val="75000"/>
                </a:schemeClr>
              </a:solidFill>
            </a:endParaRPr>
          </a:p>
          <a:p>
            <a:pPr algn="ctr"/>
            <a:r>
              <a:rPr lang="fr-FR" b="1" dirty="0" smtClean="0"/>
              <a:t> </a:t>
            </a:r>
          </a:p>
          <a:p>
            <a:pPr algn="ctr"/>
            <a:endParaRPr lang="fr-FR" b="1" dirty="0" smtClean="0"/>
          </a:p>
          <a:p>
            <a:pPr algn="ctr"/>
            <a:endParaRPr lang="fr-FR" b="1" dirty="0" smtClean="0"/>
          </a:p>
          <a:p>
            <a:pPr algn="ctr"/>
            <a:endParaRPr lang="fr-FR" dirty="0" smtClean="0"/>
          </a:p>
          <a:p>
            <a:pPr algn="ctr"/>
            <a:endParaRPr lang="fr-FR" dirty="0" smtClean="0"/>
          </a:p>
          <a:p>
            <a:pPr algn="ctr"/>
            <a:endParaRPr lang="fr-FR" dirty="0" smtClean="0"/>
          </a:p>
          <a:p>
            <a:pPr algn="ctr"/>
            <a:endParaRPr lang="fr-FR" sz="1600" dirty="0">
              <a:solidFill>
                <a:schemeClr val="tx2">
                  <a:lumMod val="75000"/>
                </a:schemeClr>
              </a:solidFill>
            </a:endParaRPr>
          </a:p>
          <a:p>
            <a:pPr algn="ctr"/>
            <a:endParaRPr lang="fr-FR" b="1" dirty="0" smtClean="0">
              <a:solidFill>
                <a:schemeClr val="tx2">
                  <a:lumMod val="75000"/>
                </a:schemeClr>
              </a:solidFill>
            </a:endParaRPr>
          </a:p>
          <a:p>
            <a:pPr algn="ctr"/>
            <a:endParaRPr lang="fr-FR" b="1" dirty="0" smtClean="0">
              <a:solidFill>
                <a:schemeClr val="tx2">
                  <a:lumMod val="75000"/>
                </a:schemeClr>
              </a:solidFill>
            </a:endParaRPr>
          </a:p>
          <a:p>
            <a:pPr algn="ctr"/>
            <a:r>
              <a:rPr lang="fr-FR" b="1" dirty="0" smtClean="0">
                <a:solidFill>
                  <a:schemeClr val="tx2">
                    <a:lumMod val="75000"/>
                  </a:schemeClr>
                </a:solidFill>
              </a:rPr>
              <a:t>SUR L’ATTRIBUTION DE </a:t>
            </a:r>
            <a:r>
              <a:rPr lang="fr-FR" b="1" dirty="0">
                <a:solidFill>
                  <a:schemeClr val="tx2">
                    <a:lumMod val="75000"/>
                  </a:schemeClr>
                </a:solidFill>
              </a:rPr>
              <a:t>L’ALLOCATION ADULTES HANDICAPES </a:t>
            </a:r>
            <a:r>
              <a:rPr lang="fr-FR" b="1" dirty="0" smtClean="0">
                <a:solidFill>
                  <a:schemeClr val="tx2">
                    <a:lumMod val="75000"/>
                  </a:schemeClr>
                </a:solidFill>
              </a:rPr>
              <a:t>DES </a:t>
            </a:r>
            <a:r>
              <a:rPr lang="fr-FR" b="1" dirty="0">
                <a:solidFill>
                  <a:schemeClr val="tx2">
                    <a:lumMod val="75000"/>
                  </a:schemeClr>
                </a:solidFill>
              </a:rPr>
              <a:t>TRAVAILLEURS </a:t>
            </a:r>
            <a:r>
              <a:rPr lang="fr-FR" b="1" dirty="0" smtClean="0">
                <a:solidFill>
                  <a:schemeClr val="tx2">
                    <a:lumMod val="75000"/>
                  </a:schemeClr>
                </a:solidFill>
              </a:rPr>
              <a:t>D’E.S.A.T. ET SUR LE NIVEAU DES RESSOURCES GLOBALES</a:t>
            </a:r>
          </a:p>
          <a:p>
            <a:pPr algn="ctr"/>
            <a:endParaRPr lang="fr-FR" b="1" dirty="0" smtClean="0"/>
          </a:p>
          <a:p>
            <a:pPr algn="ctr"/>
            <a:endParaRPr lang="fr-FR" dirty="0" smtClean="0"/>
          </a:p>
          <a:p>
            <a:pPr algn="ctr"/>
            <a:r>
              <a:rPr lang="fr-FR" dirty="0" smtClean="0">
                <a:solidFill>
                  <a:schemeClr val="tx2">
                    <a:lumMod val="75000"/>
                  </a:schemeClr>
                </a:solidFill>
              </a:rPr>
              <a:t>Présentée au Groupement le 14/06/2013</a:t>
            </a:r>
            <a:endParaRPr lang="fr-FR" b="1" dirty="0" smtClean="0">
              <a:solidFill>
                <a:schemeClr val="tx2">
                  <a:lumMod val="75000"/>
                </a:schemeClr>
              </a:solidFill>
            </a:endParaRPr>
          </a:p>
          <a:p>
            <a:pPr algn="ctr"/>
            <a:endParaRPr lang="fr-FR" dirty="0"/>
          </a:p>
          <a:p>
            <a:pPr algn="ctr"/>
            <a:endParaRPr lang="fr-FR" dirty="0"/>
          </a:p>
        </p:txBody>
      </p:sp>
      <p:pic>
        <p:nvPicPr>
          <p:cNvPr id="1026" name="Picture 2" descr="C:\Users\cmorel\Documents\Groupement des directeurs d'E.S.A.T 17\logo gpmt dir ESAT 17.png"/>
          <p:cNvPicPr>
            <a:picLocks noChangeAspect="1" noChangeArrowheads="1"/>
          </p:cNvPicPr>
          <p:nvPr/>
        </p:nvPicPr>
        <p:blipFill>
          <a:blip r:embed="rId2" cstate="print">
            <a:grayscl/>
          </a:blip>
          <a:srcRect/>
          <a:stretch>
            <a:fillRect/>
          </a:stretch>
        </p:blipFill>
        <p:spPr bwMode="auto">
          <a:xfrm>
            <a:off x="2987824" y="1628800"/>
            <a:ext cx="3654239" cy="22768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31"/>
          <p:cNvPicPr>
            <a:picLocks noChangeAspect="1" noChangeArrowheads="1"/>
          </p:cNvPicPr>
          <p:nvPr/>
        </p:nvPicPr>
        <p:blipFill>
          <a:blip r:embed="rId3" cstate="print"/>
          <a:srcRect/>
          <a:stretch>
            <a:fillRect/>
          </a:stretch>
        </p:blipFill>
        <p:spPr bwMode="auto">
          <a:xfrm>
            <a:off x="8192112" y="3861048"/>
            <a:ext cx="951888" cy="1008112"/>
          </a:xfrm>
          <a:prstGeom prst="rect">
            <a:avLst/>
          </a:prstGeom>
          <a:noFill/>
          <a:ln w="9525">
            <a:noFill/>
            <a:miter lim="800000"/>
            <a:headEnd/>
            <a:tailEnd/>
          </a:ln>
        </p:spPr>
      </p:pic>
      <p:pic>
        <p:nvPicPr>
          <p:cNvPr id="7" name="Picture 40" descr="2monts"/>
          <p:cNvPicPr>
            <a:picLocks noChangeAspect="1" noChangeArrowheads="1"/>
          </p:cNvPicPr>
          <p:nvPr/>
        </p:nvPicPr>
        <p:blipFill>
          <a:blip r:embed="rId4" cstate="print"/>
          <a:srcRect/>
          <a:stretch>
            <a:fillRect/>
          </a:stretch>
        </p:blipFill>
        <p:spPr bwMode="auto">
          <a:xfrm>
            <a:off x="8351838" y="4941168"/>
            <a:ext cx="792162" cy="792162"/>
          </a:xfrm>
          <a:prstGeom prst="rect">
            <a:avLst/>
          </a:prstGeom>
          <a:noFill/>
          <a:ln w="9525">
            <a:noFill/>
            <a:miter lim="800000"/>
            <a:headEnd/>
            <a:tailEnd/>
          </a:ln>
        </p:spPr>
      </p:pic>
      <p:pic>
        <p:nvPicPr>
          <p:cNvPr id="8" name="Picture 59" descr="logo"/>
          <p:cNvPicPr>
            <a:picLocks noChangeAspect="1" noChangeArrowheads="1"/>
          </p:cNvPicPr>
          <p:nvPr/>
        </p:nvPicPr>
        <p:blipFill>
          <a:blip r:embed="rId5" cstate="print"/>
          <a:srcRect/>
          <a:stretch>
            <a:fillRect/>
          </a:stretch>
        </p:blipFill>
        <p:spPr bwMode="auto">
          <a:xfrm>
            <a:off x="8207896" y="1988840"/>
            <a:ext cx="936104" cy="936104"/>
          </a:xfrm>
          <a:prstGeom prst="rect">
            <a:avLst/>
          </a:prstGeom>
          <a:noFill/>
          <a:ln w="9525">
            <a:noFill/>
            <a:miter lim="800000"/>
            <a:headEnd/>
            <a:tailEnd/>
          </a:ln>
        </p:spPr>
      </p:pic>
      <p:pic>
        <p:nvPicPr>
          <p:cNvPr id="9" name="Picture 62" descr="logo 6 copie"/>
          <p:cNvPicPr>
            <a:picLocks noChangeAspect="1" noChangeArrowheads="1"/>
          </p:cNvPicPr>
          <p:nvPr/>
        </p:nvPicPr>
        <p:blipFill>
          <a:blip r:embed="rId6" cstate="print"/>
          <a:srcRect/>
          <a:stretch>
            <a:fillRect/>
          </a:stretch>
        </p:blipFill>
        <p:spPr bwMode="auto">
          <a:xfrm>
            <a:off x="8100392" y="3429000"/>
            <a:ext cx="1043608" cy="299782"/>
          </a:xfrm>
          <a:prstGeom prst="rect">
            <a:avLst/>
          </a:prstGeom>
          <a:noFill/>
          <a:ln w="9525">
            <a:noFill/>
            <a:miter lim="800000"/>
            <a:headEnd/>
            <a:tailEnd/>
          </a:ln>
        </p:spPr>
      </p:pic>
      <p:pic>
        <p:nvPicPr>
          <p:cNvPr id="11" name="Picture 43"/>
          <p:cNvPicPr>
            <a:picLocks noChangeAspect="1" noChangeArrowheads="1"/>
          </p:cNvPicPr>
          <p:nvPr/>
        </p:nvPicPr>
        <p:blipFill>
          <a:blip r:embed="rId7" cstate="print"/>
          <a:srcRect/>
          <a:stretch>
            <a:fillRect/>
          </a:stretch>
        </p:blipFill>
        <p:spPr bwMode="auto">
          <a:xfrm>
            <a:off x="8238079" y="1412776"/>
            <a:ext cx="905921" cy="648072"/>
          </a:xfrm>
          <a:prstGeom prst="rect">
            <a:avLst/>
          </a:prstGeom>
          <a:noFill/>
          <a:ln w="9525">
            <a:noFill/>
            <a:miter lim="800000"/>
            <a:headEnd/>
            <a:tailEnd/>
          </a:ln>
        </p:spPr>
      </p:pic>
      <p:pic>
        <p:nvPicPr>
          <p:cNvPr id="12" name="Picture 44" descr="Logo ESAT 2008-01"/>
          <p:cNvPicPr>
            <a:picLocks noChangeAspect="1" noChangeArrowheads="1"/>
          </p:cNvPicPr>
          <p:nvPr/>
        </p:nvPicPr>
        <p:blipFill>
          <a:blip r:embed="rId8" cstate="print"/>
          <a:srcRect/>
          <a:stretch>
            <a:fillRect/>
          </a:stretch>
        </p:blipFill>
        <p:spPr bwMode="auto">
          <a:xfrm>
            <a:off x="8411548" y="5789613"/>
            <a:ext cx="732452" cy="735731"/>
          </a:xfrm>
          <a:prstGeom prst="rect">
            <a:avLst/>
          </a:prstGeom>
          <a:noFill/>
          <a:ln w="9525">
            <a:noFill/>
            <a:miter lim="800000"/>
            <a:headEnd/>
            <a:tailEnd/>
          </a:ln>
        </p:spPr>
      </p:pic>
      <p:pic>
        <p:nvPicPr>
          <p:cNvPr id="13" name="Picture 46" descr="logo_ADEI1"/>
          <p:cNvPicPr>
            <a:picLocks noChangeAspect="1" noChangeArrowheads="1"/>
          </p:cNvPicPr>
          <p:nvPr/>
        </p:nvPicPr>
        <p:blipFill>
          <a:blip r:embed="rId9" cstate="print"/>
          <a:srcRect/>
          <a:stretch>
            <a:fillRect/>
          </a:stretch>
        </p:blipFill>
        <p:spPr bwMode="auto">
          <a:xfrm>
            <a:off x="8146882" y="2996952"/>
            <a:ext cx="997118" cy="288032"/>
          </a:xfrm>
          <a:prstGeom prst="rect">
            <a:avLst/>
          </a:prstGeom>
          <a:noFill/>
          <a:ln w="9525">
            <a:noFill/>
            <a:miter lim="800000"/>
            <a:headEnd/>
            <a:tailEnd/>
          </a:ln>
        </p:spPr>
      </p:pic>
      <p:pic>
        <p:nvPicPr>
          <p:cNvPr id="1027" name="Picture 3" descr="C:\Users\cmorel\Documents\LOGO\logo ae nouvelle couleurs.jpg"/>
          <p:cNvPicPr>
            <a:picLocks noChangeAspect="1" noChangeArrowheads="1"/>
          </p:cNvPicPr>
          <p:nvPr/>
        </p:nvPicPr>
        <p:blipFill>
          <a:blip r:embed="rId10" cstate="print"/>
          <a:srcRect/>
          <a:stretch>
            <a:fillRect/>
          </a:stretch>
        </p:blipFill>
        <p:spPr bwMode="auto">
          <a:xfrm>
            <a:off x="8165248" y="1"/>
            <a:ext cx="978752" cy="764704"/>
          </a:xfrm>
          <a:prstGeom prst="rect">
            <a:avLst/>
          </a:prstGeom>
          <a:noFill/>
        </p:spPr>
      </p:pic>
      <p:pic>
        <p:nvPicPr>
          <p:cNvPr id="10" name="Picture 63" descr="logo"/>
          <p:cNvPicPr>
            <a:picLocks noChangeAspect="1" noChangeArrowheads="1"/>
          </p:cNvPicPr>
          <p:nvPr/>
        </p:nvPicPr>
        <p:blipFill>
          <a:blip r:embed="rId11" cstate="print"/>
          <a:srcRect/>
          <a:stretch>
            <a:fillRect/>
          </a:stretch>
        </p:blipFill>
        <p:spPr bwMode="auto">
          <a:xfrm>
            <a:off x="8551863" y="836712"/>
            <a:ext cx="592137" cy="765175"/>
          </a:xfrm>
          <a:prstGeom prst="rect">
            <a:avLst/>
          </a:prstGeom>
          <a:solidFill>
            <a:srgbClr val="CCECFF"/>
          </a:solidFill>
          <a:ln w="9525" algn="ctr">
            <a:noFill/>
            <a:miter lim="800000"/>
            <a:headEnd/>
            <a:tailEnd/>
          </a:ln>
        </p:spPr>
      </p:pic>
      <p:sp>
        <p:nvSpPr>
          <p:cNvPr id="14" name="Espace réservé du numéro de diapositive 13"/>
          <p:cNvSpPr>
            <a:spLocks noGrp="1"/>
          </p:cNvSpPr>
          <p:nvPr>
            <p:ph type="sldNum" sz="quarter" idx="12"/>
          </p:nvPr>
        </p:nvSpPr>
        <p:spPr/>
        <p:txBody>
          <a:bodyPr/>
          <a:lstStyle/>
          <a:p>
            <a:fld id="{F26E1E35-03F9-400D-A605-029CE8958657}" type="slidenum">
              <a:rPr lang="fr-FR" smtClean="0"/>
              <a:pPr/>
              <a:t>1</a:t>
            </a:fld>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5"/>
          </p:nvPr>
        </p:nvSpPr>
        <p:spPr/>
        <p:txBody>
          <a:bodyPr/>
          <a:lstStyle/>
          <a:p>
            <a:fld id="{F26E1E35-03F9-400D-A605-029CE8958657}" type="slidenum">
              <a:rPr lang="fr-FR" smtClean="0"/>
              <a:pPr/>
              <a:t>10</a:t>
            </a:fld>
            <a:endParaRPr lang="fr-FR" dirty="0"/>
          </a:p>
        </p:txBody>
      </p:sp>
      <p:sp>
        <p:nvSpPr>
          <p:cNvPr id="5" name="Titre 1"/>
          <p:cNvSpPr txBox="1">
            <a:spLocks/>
          </p:cNvSpPr>
          <p:nvPr/>
        </p:nvSpPr>
        <p:spPr>
          <a:xfrm>
            <a:off x="467544" y="0"/>
            <a:ext cx="8229600" cy="59432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3000" b="0" i="0" u="none" strike="noStrike" kern="1200" cap="small" spc="0" normalizeH="0" baseline="0" noProof="0" dirty="0" smtClean="0">
                <a:ln>
                  <a:noFill/>
                </a:ln>
                <a:solidFill>
                  <a:schemeClr val="tx2"/>
                </a:solidFill>
                <a:effectLst/>
                <a:uLnTx/>
                <a:uFillTx/>
                <a:latin typeface="+mj-lt"/>
                <a:ea typeface="+mj-ea"/>
                <a:cs typeface="+mj-cs"/>
              </a:rPr>
              <a:t>Résultat compilés par établissement (5)</a:t>
            </a:r>
            <a:endParaRPr kumimoji="0" lang="fr-FR" sz="3000" b="0" i="0" u="none" strike="noStrike" kern="1200" cap="small" spc="0" normalizeH="0" baseline="0" noProof="0" dirty="0">
              <a:ln>
                <a:noFill/>
              </a:ln>
              <a:solidFill>
                <a:schemeClr val="tx2"/>
              </a:solidFill>
              <a:effectLst/>
              <a:uLnTx/>
              <a:uFillTx/>
              <a:latin typeface="+mj-lt"/>
              <a:ea typeface="+mj-ea"/>
              <a:cs typeface="+mj-cs"/>
            </a:endParaRPr>
          </a:p>
        </p:txBody>
      </p:sp>
      <p:pic>
        <p:nvPicPr>
          <p:cNvPr id="21505" name="Picture 1"/>
          <p:cNvPicPr>
            <a:picLocks noChangeAspect="1" noChangeArrowheads="1"/>
          </p:cNvPicPr>
          <p:nvPr/>
        </p:nvPicPr>
        <p:blipFill>
          <a:blip r:embed="rId2" cstate="print"/>
          <a:srcRect/>
          <a:stretch>
            <a:fillRect/>
          </a:stretch>
        </p:blipFill>
        <p:spPr bwMode="auto">
          <a:xfrm>
            <a:off x="0" y="836712"/>
            <a:ext cx="8908274" cy="43924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0"/>
            <a:ext cx="8424936" cy="908720"/>
          </a:xfr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a:noAutofit/>
          </a:bodyPr>
          <a:lstStyle/>
          <a:p>
            <a:pPr algn="ctr"/>
            <a:r>
              <a:rPr lang="fr-FR" sz="2000" b="1" dirty="0" smtClean="0"/>
              <a:t/>
            </a:r>
            <a:br>
              <a:rPr lang="fr-FR" sz="2000" b="1" dirty="0" smtClean="0"/>
            </a:br>
            <a:r>
              <a:rPr lang="fr-FR" sz="2000" dirty="0" smtClean="0"/>
              <a:t>III – Traitement des résultats (aide au poste croissante) :</a:t>
            </a:r>
            <a:br>
              <a:rPr lang="fr-FR" sz="2000" dirty="0" smtClean="0"/>
            </a:br>
            <a:r>
              <a:rPr lang="fr-FR" sz="2000" dirty="0" smtClean="0"/>
              <a:t>1ere situation : </a:t>
            </a:r>
            <a:r>
              <a:rPr lang="fr-FR" sz="2000" b="1" u="sng" dirty="0" smtClean="0"/>
              <a:t>à  temps PLEIN </a:t>
            </a:r>
            <a:r>
              <a:rPr lang="fr-FR" sz="2000" b="1" dirty="0" smtClean="0"/>
              <a:t>ET TI&gt;80% (45 situations)</a:t>
            </a:r>
            <a:endParaRPr lang="fr-FR" sz="2000" b="1" dirty="0"/>
          </a:p>
        </p:txBody>
      </p:sp>
      <p:sp>
        <p:nvSpPr>
          <p:cNvPr id="4" name="Espace réservé du numéro de diapositive 3"/>
          <p:cNvSpPr>
            <a:spLocks noGrp="1"/>
          </p:cNvSpPr>
          <p:nvPr>
            <p:ph type="sldNum" sz="quarter" idx="15"/>
          </p:nvPr>
        </p:nvSpPr>
        <p:spPr/>
        <p:txBody>
          <a:bodyPr/>
          <a:lstStyle/>
          <a:p>
            <a:fld id="{F26E1E35-03F9-400D-A605-029CE8958657}" type="slidenum">
              <a:rPr lang="fr-FR" smtClean="0"/>
              <a:pPr/>
              <a:t>11</a:t>
            </a:fld>
            <a:endParaRPr lang="fr-FR" dirty="0"/>
          </a:p>
        </p:txBody>
      </p:sp>
      <p:pic>
        <p:nvPicPr>
          <p:cNvPr id="20481" name="Picture 1"/>
          <p:cNvPicPr>
            <a:picLocks noChangeAspect="1" noChangeArrowheads="1"/>
          </p:cNvPicPr>
          <p:nvPr/>
        </p:nvPicPr>
        <p:blipFill>
          <a:blip r:embed="rId2" cstate="print"/>
          <a:srcRect/>
          <a:stretch>
            <a:fillRect/>
          </a:stretch>
        </p:blipFill>
        <p:spPr bwMode="auto">
          <a:xfrm>
            <a:off x="395536" y="908720"/>
            <a:ext cx="7992888" cy="5788360"/>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aphique 5"/>
          <p:cNvGraphicFramePr/>
          <p:nvPr/>
        </p:nvGraphicFramePr>
        <p:xfrm>
          <a:off x="467544" y="1268760"/>
          <a:ext cx="8280920" cy="5219675"/>
        </p:xfrm>
        <a:graphic>
          <a:graphicData uri="http://schemas.openxmlformats.org/drawingml/2006/chart">
            <c:chart xmlns:c="http://schemas.openxmlformats.org/drawingml/2006/chart" xmlns:r="http://schemas.openxmlformats.org/officeDocument/2006/relationships" r:id="rId2"/>
          </a:graphicData>
        </a:graphic>
      </p:graphicFrame>
      <p:sp>
        <p:nvSpPr>
          <p:cNvPr id="5" name="Titre 1"/>
          <p:cNvSpPr>
            <a:spLocks noGrp="1"/>
          </p:cNvSpPr>
          <p:nvPr>
            <p:ph type="title"/>
          </p:nvPr>
        </p:nvSpPr>
        <p:spPr>
          <a:xfrm>
            <a:off x="251520" y="260648"/>
            <a:ext cx="8424936" cy="908720"/>
          </a:xfr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a:noAutofit/>
          </a:bodyPr>
          <a:lstStyle/>
          <a:p>
            <a:pPr algn="ctr"/>
            <a:r>
              <a:rPr lang="fr-FR" sz="2000" b="1" dirty="0" smtClean="0"/>
              <a:t/>
            </a:r>
            <a:br>
              <a:rPr lang="fr-FR" sz="2000" b="1" dirty="0" smtClean="0"/>
            </a:br>
            <a:r>
              <a:rPr lang="fr-FR" sz="2000" dirty="0" smtClean="0"/>
              <a:t>GRAPHIQUE :</a:t>
            </a:r>
            <a:br>
              <a:rPr lang="fr-FR" sz="2000" dirty="0" smtClean="0"/>
            </a:br>
            <a:r>
              <a:rPr lang="fr-FR" sz="2000" dirty="0" smtClean="0"/>
              <a:t>1ere situation : </a:t>
            </a:r>
            <a:r>
              <a:rPr lang="fr-FR" sz="2000" b="1" u="sng" dirty="0" smtClean="0"/>
              <a:t>à  temps PLEIN </a:t>
            </a:r>
            <a:r>
              <a:rPr lang="fr-FR" sz="2000" b="1" dirty="0" smtClean="0"/>
              <a:t>ET TI&gt;80% (45 situations)</a:t>
            </a:r>
            <a:endParaRPr lang="fr-FR" sz="2000" b="1" dirty="0"/>
          </a:p>
        </p:txBody>
      </p:sp>
      <p:sp>
        <p:nvSpPr>
          <p:cNvPr id="4" name="Espace réservé du numéro de diapositive 3"/>
          <p:cNvSpPr>
            <a:spLocks noGrp="1"/>
          </p:cNvSpPr>
          <p:nvPr>
            <p:ph type="sldNum" sz="quarter" idx="15"/>
          </p:nvPr>
        </p:nvSpPr>
        <p:spPr/>
        <p:txBody>
          <a:bodyPr/>
          <a:lstStyle/>
          <a:p>
            <a:fld id="{F26E1E35-03F9-400D-A605-029CE8958657}" type="slidenum">
              <a:rPr lang="fr-FR" smtClean="0"/>
              <a:pPr/>
              <a:t>12</a:t>
            </a:fld>
            <a:endParaRPr lang="fr-FR" dirty="0"/>
          </a:p>
        </p:txBody>
      </p:sp>
      <p:sp>
        <p:nvSpPr>
          <p:cNvPr id="7" name="ZoneTexte 1"/>
          <p:cNvSpPr txBox="1"/>
          <p:nvPr/>
        </p:nvSpPr>
        <p:spPr>
          <a:xfrm>
            <a:off x="6444208" y="2636912"/>
            <a:ext cx="2376264" cy="2232248"/>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fr-FR" sz="2200" b="1" u="sng" dirty="0"/>
              <a:t>Observations</a:t>
            </a:r>
            <a:r>
              <a:rPr lang="fr-FR" sz="2200" b="1" u="sng" baseline="0" dirty="0"/>
              <a:t> </a:t>
            </a:r>
            <a:r>
              <a:rPr lang="fr-FR" sz="2200" b="1" u="sng" baseline="0" dirty="0" smtClean="0"/>
              <a:t>:</a:t>
            </a:r>
          </a:p>
          <a:p>
            <a:pPr algn="just"/>
            <a:r>
              <a:rPr lang="fr-FR" sz="1600" baseline="0" dirty="0" smtClean="0"/>
              <a:t>On</a:t>
            </a:r>
            <a:r>
              <a:rPr lang="fr-FR" sz="1600" dirty="0" smtClean="0"/>
              <a:t> aperçoit une variation importante en diminution de l’AAH et des ressources globales.</a:t>
            </a:r>
            <a:endParaRPr lang="fr-FR" sz="1600" baseline="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5"/>
          </p:nvPr>
        </p:nvSpPr>
        <p:spPr/>
        <p:txBody>
          <a:bodyPr/>
          <a:lstStyle/>
          <a:p>
            <a:fld id="{F26E1E35-03F9-400D-A605-029CE8958657}" type="slidenum">
              <a:rPr lang="fr-FR" smtClean="0"/>
              <a:pPr/>
              <a:t>13</a:t>
            </a:fld>
            <a:endParaRPr lang="fr-FR" dirty="0"/>
          </a:p>
        </p:txBody>
      </p:sp>
      <p:sp>
        <p:nvSpPr>
          <p:cNvPr id="5" name="ZoneTexte 1"/>
          <p:cNvSpPr txBox="1"/>
          <p:nvPr/>
        </p:nvSpPr>
        <p:spPr>
          <a:xfrm>
            <a:off x="323528" y="620688"/>
            <a:ext cx="8280920" cy="3744416"/>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fr-FR" sz="2200" b="1" u="sng" dirty="0"/>
              <a:t>Observations</a:t>
            </a:r>
            <a:r>
              <a:rPr lang="fr-FR" sz="2200" b="1" u="sng" baseline="0" dirty="0"/>
              <a:t> </a:t>
            </a:r>
            <a:r>
              <a:rPr lang="fr-FR" sz="2200" b="1" u="sng" baseline="0" dirty="0" smtClean="0"/>
              <a:t>:</a:t>
            </a:r>
          </a:p>
          <a:p>
            <a:pPr algn="just"/>
            <a:endParaRPr lang="fr-FR" sz="2200" b="1" u="sng" baseline="0" dirty="0"/>
          </a:p>
          <a:p>
            <a:pPr algn="just">
              <a:buFontTx/>
              <a:buChar char="-"/>
            </a:pPr>
            <a:r>
              <a:rPr lang="fr-FR" sz="1800" baseline="0" dirty="0" smtClean="0"/>
              <a:t>Les  </a:t>
            </a:r>
            <a:r>
              <a:rPr lang="fr-FR" sz="1800" baseline="0" dirty="0"/>
              <a:t>variations des ressources globales sont peu significatives, alors que la </a:t>
            </a:r>
            <a:r>
              <a:rPr lang="fr-FR" sz="1800" baseline="0" dirty="0" smtClean="0"/>
              <a:t>rémunération salaire </a:t>
            </a:r>
            <a:r>
              <a:rPr lang="fr-FR" sz="1800" baseline="0" dirty="0"/>
              <a:t>direct passe de 5,01 à 10 % d'un ESAT à un autre</a:t>
            </a:r>
            <a:r>
              <a:rPr lang="fr-FR" sz="1800" baseline="0" dirty="0" smtClean="0"/>
              <a:t>.</a:t>
            </a:r>
          </a:p>
          <a:p>
            <a:pPr algn="just"/>
            <a:endParaRPr lang="fr-FR" sz="1800" baseline="0" dirty="0"/>
          </a:p>
          <a:p>
            <a:pPr algn="just"/>
            <a:r>
              <a:rPr lang="fr-FR" sz="1800" u="sng" baseline="0" dirty="0" smtClean="0"/>
              <a:t>Par exemple </a:t>
            </a:r>
            <a:r>
              <a:rPr lang="fr-FR" sz="1800" baseline="0" dirty="0" smtClean="0"/>
              <a:t>: </a:t>
            </a:r>
            <a:r>
              <a:rPr lang="fr-FR" sz="1800" baseline="0" dirty="0"/>
              <a:t>à 5,01 % </a:t>
            </a:r>
            <a:r>
              <a:rPr lang="fr-FR" sz="1800" dirty="0" smtClean="0"/>
              <a:t>nous observons </a:t>
            </a:r>
            <a:r>
              <a:rPr lang="fr-FR" sz="1800" baseline="0" dirty="0" smtClean="0"/>
              <a:t>une rémunération globale de </a:t>
            </a:r>
            <a:r>
              <a:rPr lang="fr-FR" sz="1800" baseline="0" dirty="0"/>
              <a:t>1168 € </a:t>
            </a:r>
            <a:r>
              <a:rPr lang="fr-FR" sz="1800" baseline="0" dirty="0" smtClean="0"/>
              <a:t>à 1414 € alors </a:t>
            </a:r>
            <a:r>
              <a:rPr lang="fr-FR" sz="1800" baseline="0" dirty="0"/>
              <a:t>qu'à 11,50 % </a:t>
            </a:r>
            <a:r>
              <a:rPr lang="fr-FR" sz="1800" dirty="0" smtClean="0"/>
              <a:t>du SMIC,</a:t>
            </a:r>
            <a:r>
              <a:rPr lang="fr-FR" sz="1800" baseline="0" dirty="0" smtClean="0"/>
              <a:t> </a:t>
            </a:r>
            <a:r>
              <a:rPr lang="fr-FR" sz="1800" baseline="0" dirty="0"/>
              <a:t>les ressources </a:t>
            </a:r>
            <a:r>
              <a:rPr lang="fr-FR" sz="1800" baseline="0" dirty="0" smtClean="0"/>
              <a:t>globales varient </a:t>
            </a:r>
            <a:r>
              <a:rPr lang="fr-FR" sz="1800" baseline="0" dirty="0"/>
              <a:t>de 1179 € à 1195 </a:t>
            </a:r>
            <a:r>
              <a:rPr lang="fr-FR" sz="1800" baseline="0" dirty="0" smtClean="0"/>
              <a:t>€ et 1187.</a:t>
            </a:r>
            <a:r>
              <a:rPr lang="fr-FR" sz="1800" dirty="0" smtClean="0"/>
              <a:t>7</a:t>
            </a:r>
            <a:r>
              <a:rPr lang="fr-FR" sz="1800" baseline="0" dirty="0" smtClean="0"/>
              <a:t>2 € pour 19.28% du SMIC, au vue des disparités il semblerait qu’il n’y ait </a:t>
            </a:r>
            <a:r>
              <a:rPr lang="fr-FR" sz="1800" dirty="0" smtClean="0"/>
              <a:t>peu </a:t>
            </a:r>
            <a:r>
              <a:rPr lang="fr-FR" sz="1800" baseline="0" dirty="0"/>
              <a:t>d'intérêt d'augmenter les salaires des travailleurs du fait des variations de l'AAH.</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436096" y="1628800"/>
            <a:ext cx="3491880" cy="3277820"/>
          </a:xfrm>
          <a:prstGeom prst="rect">
            <a:avLst/>
          </a:prstGeom>
          <a:noFill/>
        </p:spPr>
        <p:txBody>
          <a:bodyPr wrap="square" rtlCol="0">
            <a:spAutoFit/>
          </a:bodyPr>
          <a:lstStyle/>
          <a:p>
            <a:r>
              <a:rPr lang="fr-FR" b="1" u="sng" dirty="0" smtClean="0"/>
              <a:t>Observations :</a:t>
            </a:r>
          </a:p>
          <a:p>
            <a:endParaRPr lang="fr-FR" b="1" dirty="0" smtClean="0"/>
          </a:p>
          <a:p>
            <a:pPr algn="just"/>
            <a:r>
              <a:rPr lang="fr-FR" sz="1700" b="1" dirty="0" smtClean="0"/>
              <a:t>-</a:t>
            </a:r>
            <a:r>
              <a:rPr lang="fr-FR" sz="1700" dirty="0" smtClean="0"/>
              <a:t>En moyenne nous pouvons observer que plus le salaire direct est augmenté par l’E.S.A.T, plus l’AAH diminue, sauf situations exceptionnelles.</a:t>
            </a:r>
          </a:p>
          <a:p>
            <a:endParaRPr lang="fr-FR" sz="1700" dirty="0" smtClean="0"/>
          </a:p>
          <a:p>
            <a:pPr algn="just">
              <a:buFontTx/>
              <a:buChar char="-"/>
            </a:pPr>
            <a:r>
              <a:rPr lang="fr-FR" sz="1700" dirty="0" smtClean="0"/>
              <a:t>On constate des disparités dans l’attribution de l’AAH    </a:t>
            </a:r>
          </a:p>
          <a:p>
            <a:pPr algn="just">
              <a:buFontTx/>
              <a:buChar char="-"/>
            </a:pPr>
            <a:r>
              <a:rPr lang="fr-FR" sz="1700" dirty="0" smtClean="0"/>
              <a:t>(cf. graphique diapo précédente) </a:t>
            </a:r>
          </a:p>
          <a:p>
            <a:endParaRPr lang="fr-FR" b="1" u="sng" dirty="0" smtClean="0"/>
          </a:p>
        </p:txBody>
      </p:sp>
      <p:sp>
        <p:nvSpPr>
          <p:cNvPr id="5" name="Titre 1"/>
          <p:cNvSpPr>
            <a:spLocks noGrp="1"/>
          </p:cNvSpPr>
          <p:nvPr>
            <p:ph type="title"/>
          </p:nvPr>
        </p:nvSpPr>
        <p:spPr>
          <a:xfrm>
            <a:off x="251520" y="188640"/>
            <a:ext cx="8424936" cy="432048"/>
          </a:xfr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a:noAutofit/>
          </a:bodyPr>
          <a:lstStyle/>
          <a:p>
            <a:pPr algn="ctr"/>
            <a:r>
              <a:rPr lang="fr-FR" sz="1800" dirty="0" smtClean="0"/>
              <a:t>CONSTATS ET ANALYSE 1ere situation : </a:t>
            </a:r>
            <a:r>
              <a:rPr lang="fr-FR" sz="1800" b="1" u="sng" dirty="0" smtClean="0"/>
              <a:t>à  temps PLEIN </a:t>
            </a:r>
            <a:r>
              <a:rPr lang="fr-FR" sz="1800" b="1" dirty="0" smtClean="0"/>
              <a:t>ET TI&gt;80%</a:t>
            </a:r>
            <a:endParaRPr lang="fr-FR" sz="1800" b="1" dirty="0"/>
          </a:p>
        </p:txBody>
      </p:sp>
      <p:sp>
        <p:nvSpPr>
          <p:cNvPr id="6" name="Espace réservé du numéro de diapositive 5"/>
          <p:cNvSpPr>
            <a:spLocks noGrp="1"/>
          </p:cNvSpPr>
          <p:nvPr>
            <p:ph type="sldNum" sz="quarter" idx="15"/>
          </p:nvPr>
        </p:nvSpPr>
        <p:spPr/>
        <p:txBody>
          <a:bodyPr/>
          <a:lstStyle/>
          <a:p>
            <a:fld id="{F26E1E35-03F9-400D-A605-029CE8958657}" type="slidenum">
              <a:rPr lang="fr-FR" smtClean="0"/>
              <a:pPr/>
              <a:t>14</a:t>
            </a:fld>
            <a:endParaRPr lang="fr-FR" dirty="0"/>
          </a:p>
        </p:txBody>
      </p:sp>
      <p:pic>
        <p:nvPicPr>
          <p:cNvPr id="18433" name="Picture 1"/>
          <p:cNvPicPr>
            <a:picLocks noChangeAspect="1" noChangeArrowheads="1"/>
          </p:cNvPicPr>
          <p:nvPr/>
        </p:nvPicPr>
        <p:blipFill>
          <a:blip r:embed="rId2" cstate="print"/>
          <a:srcRect/>
          <a:stretch>
            <a:fillRect/>
          </a:stretch>
        </p:blipFill>
        <p:spPr bwMode="auto">
          <a:xfrm>
            <a:off x="251520" y="980728"/>
            <a:ext cx="5122079" cy="5040560"/>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sz="quarter" idx="1"/>
          </p:nvPr>
        </p:nvGraphicFramePr>
        <p:xfrm>
          <a:off x="539552" y="1052736"/>
          <a:ext cx="7848872" cy="2574611"/>
        </p:xfrm>
        <a:graphic>
          <a:graphicData uri="http://schemas.openxmlformats.org/drawingml/2006/table">
            <a:tbl>
              <a:tblPr/>
              <a:tblGrid>
                <a:gridCol w="1224136"/>
                <a:gridCol w="1008112"/>
                <a:gridCol w="936104"/>
                <a:gridCol w="1512168"/>
                <a:gridCol w="1025972"/>
                <a:gridCol w="782605"/>
                <a:gridCol w="1359775"/>
              </a:tblGrid>
              <a:tr h="792088">
                <a:tc>
                  <a:txBody>
                    <a:bodyPr/>
                    <a:lstStyle/>
                    <a:p>
                      <a:pPr algn="ctr" fontAlgn="ctr"/>
                      <a:r>
                        <a:rPr lang="fr-FR" sz="1100" b="1" i="0" u="none" strike="noStrike" dirty="0">
                          <a:solidFill>
                            <a:srgbClr val="000000"/>
                          </a:solidFill>
                          <a:latin typeface="Calibri"/>
                        </a:rPr>
                        <a:t>ETABLISSEMENT</a:t>
                      </a:r>
                    </a:p>
                  </a:txBody>
                  <a:tcPr marL="9319" marR="9319" marT="93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fr-FR" sz="1100" b="1" i="0" u="none" strike="noStrike" dirty="0">
                          <a:solidFill>
                            <a:srgbClr val="000000"/>
                          </a:solidFill>
                          <a:latin typeface="Calibri"/>
                        </a:rPr>
                        <a:t>% SMIC </a:t>
                      </a:r>
                      <a:br>
                        <a:rPr lang="fr-FR" sz="1100" b="1" i="0" u="none" strike="noStrike" dirty="0">
                          <a:solidFill>
                            <a:srgbClr val="000000"/>
                          </a:solidFill>
                          <a:latin typeface="Calibri"/>
                        </a:rPr>
                      </a:br>
                      <a:r>
                        <a:rPr lang="fr-FR" sz="1100" b="1" i="0" u="none" strike="noStrike" dirty="0">
                          <a:solidFill>
                            <a:srgbClr val="000000"/>
                          </a:solidFill>
                          <a:latin typeface="Calibri"/>
                        </a:rPr>
                        <a:t> salaire direct</a:t>
                      </a:r>
                    </a:p>
                  </a:txBody>
                  <a:tcPr marL="9319" marR="9319" marT="93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fr-FR" sz="1100" b="1" i="0" u="none" strike="noStrike" dirty="0">
                          <a:solidFill>
                            <a:srgbClr val="000000"/>
                          </a:solidFill>
                          <a:latin typeface="Calibri"/>
                        </a:rPr>
                        <a:t>Salaire net</a:t>
                      </a:r>
                      <a:br>
                        <a:rPr lang="fr-FR" sz="1100" b="1" i="0" u="none" strike="noStrike" dirty="0">
                          <a:solidFill>
                            <a:srgbClr val="000000"/>
                          </a:solidFill>
                          <a:latin typeface="Calibri"/>
                        </a:rPr>
                      </a:br>
                      <a:r>
                        <a:rPr lang="fr-FR" sz="1100" b="1" i="0" u="none" strike="noStrike" dirty="0">
                          <a:solidFill>
                            <a:srgbClr val="000000"/>
                          </a:solidFill>
                          <a:latin typeface="Calibri"/>
                        </a:rPr>
                        <a:t>(perçu avant retenue des repas)</a:t>
                      </a:r>
                    </a:p>
                  </a:txBody>
                  <a:tcPr marL="9319" marR="9319" marT="9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fr-FR" sz="1100" b="1" i="0" u="none" strike="noStrike" dirty="0">
                          <a:solidFill>
                            <a:srgbClr val="000000"/>
                          </a:solidFill>
                          <a:latin typeface="Calibri"/>
                        </a:rPr>
                        <a:t>AAH</a:t>
                      </a:r>
                    </a:p>
                  </a:txBody>
                  <a:tcPr marL="9319" marR="9319" marT="9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fr-FR" sz="1100" b="1" i="0" u="none" strike="noStrike" dirty="0">
                          <a:solidFill>
                            <a:srgbClr val="000000"/>
                          </a:solidFill>
                          <a:latin typeface="Calibri"/>
                        </a:rPr>
                        <a:t>Ressources totales</a:t>
                      </a:r>
                      <a:br>
                        <a:rPr lang="fr-FR" sz="1100" b="1" i="0" u="none" strike="noStrike" dirty="0">
                          <a:solidFill>
                            <a:srgbClr val="000000"/>
                          </a:solidFill>
                          <a:latin typeface="Calibri"/>
                        </a:rPr>
                      </a:br>
                      <a:r>
                        <a:rPr lang="fr-FR" sz="1100" b="1" i="0" u="none" strike="noStrike" dirty="0">
                          <a:solidFill>
                            <a:srgbClr val="000000"/>
                          </a:solidFill>
                          <a:latin typeface="Calibri"/>
                        </a:rPr>
                        <a:t>(salaire net +AAH)</a:t>
                      </a:r>
                    </a:p>
                  </a:txBody>
                  <a:tcPr marL="9319" marR="9319" marT="9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fr-FR" sz="1100" b="1" i="0" u="none" strike="noStrike" dirty="0">
                          <a:solidFill>
                            <a:srgbClr val="000000"/>
                          </a:solidFill>
                          <a:latin typeface="Calibri"/>
                        </a:rPr>
                        <a:t>Organisme payeur (CAF/MSA)</a:t>
                      </a:r>
                    </a:p>
                  </a:txBody>
                  <a:tcPr marL="9319" marR="9319" marT="9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fr-FR" sz="1100" b="1" i="0" u="none" strike="noStrike" dirty="0">
                          <a:solidFill>
                            <a:srgbClr val="000000"/>
                          </a:solidFill>
                          <a:latin typeface="Calibri"/>
                        </a:rPr>
                        <a:t>Situation</a:t>
                      </a:r>
                    </a:p>
                  </a:txBody>
                  <a:tcPr marL="9319" marR="9319" marT="93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739915">
                <a:tc>
                  <a:txBody>
                    <a:bodyPr/>
                    <a:lstStyle/>
                    <a:p>
                      <a:pPr algn="ctr" fontAlgn="ctr"/>
                      <a:r>
                        <a:rPr lang="fr-FR" sz="1100" b="1" i="0" u="none" strike="noStrike" dirty="0">
                          <a:solidFill>
                            <a:srgbClr val="000000"/>
                          </a:solidFill>
                          <a:latin typeface="Calibri"/>
                        </a:rPr>
                        <a:t>ESAT L'ŒUVRE D'EMMANUELLE</a:t>
                      </a:r>
                    </a:p>
                  </a:txBody>
                  <a:tcPr marL="9319" marR="9319" marT="93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fr-FR" sz="1100" b="1" i="0" u="none" strike="noStrike" dirty="0">
                          <a:solidFill>
                            <a:srgbClr val="000000"/>
                          </a:solidFill>
                          <a:latin typeface="Calibri"/>
                        </a:rPr>
                        <a:t>5,01%</a:t>
                      </a:r>
                    </a:p>
                  </a:txBody>
                  <a:tcPr marL="9319" marR="9319" marT="93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fr-FR" sz="1100" b="1" i="0" u="none" strike="noStrike" dirty="0">
                          <a:solidFill>
                            <a:srgbClr val="FF0000"/>
                          </a:solidFill>
                          <a:latin typeface="Calibri"/>
                        </a:rPr>
                        <a:t>638,36</a:t>
                      </a:r>
                    </a:p>
                  </a:txBody>
                  <a:tcPr marL="9319" marR="9319" marT="9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fr-FR" sz="1100" b="1" i="0" u="none" strike="noStrike" dirty="0" smtClean="0">
                          <a:solidFill>
                            <a:srgbClr val="000000"/>
                          </a:solidFill>
                          <a:latin typeface="Calibri"/>
                        </a:rPr>
                        <a:t>   530,17</a:t>
                      </a:r>
                      <a:endParaRPr lang="fr-FR" sz="1100" b="1" i="0" u="none" strike="noStrike" dirty="0">
                        <a:solidFill>
                          <a:srgbClr val="000000"/>
                        </a:solidFill>
                        <a:latin typeface="Calibri"/>
                      </a:endParaRPr>
                    </a:p>
                  </a:txBody>
                  <a:tcPr marL="9319" marR="9319" marT="9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fr-FR" sz="1100" b="1" i="0" u="none" strike="noStrike" dirty="0">
                          <a:solidFill>
                            <a:srgbClr val="000000"/>
                          </a:solidFill>
                          <a:latin typeface="Calibri"/>
                        </a:rPr>
                        <a:t>1168,53</a:t>
                      </a:r>
                    </a:p>
                  </a:txBody>
                  <a:tcPr marL="9319" marR="9319" marT="9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fr-FR" sz="1100" b="1" i="0" u="none" strike="noStrike" dirty="0">
                          <a:solidFill>
                            <a:srgbClr val="000000"/>
                          </a:solidFill>
                          <a:latin typeface="Calibri"/>
                        </a:rPr>
                        <a:t>CAF</a:t>
                      </a:r>
                    </a:p>
                  </a:txBody>
                  <a:tcPr marL="9319" marR="9319" marT="9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fr-FR" sz="1100" b="1" i="0" u="none" strike="noStrike" dirty="0">
                          <a:solidFill>
                            <a:srgbClr val="000000"/>
                          </a:solidFill>
                          <a:latin typeface="Calibri"/>
                        </a:rPr>
                        <a:t>Foyer Emmanuelle</a:t>
                      </a:r>
                    </a:p>
                  </a:txBody>
                  <a:tcPr marL="9319" marR="9319" marT="93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521304">
                <a:tc>
                  <a:txBody>
                    <a:bodyPr/>
                    <a:lstStyle/>
                    <a:p>
                      <a:pPr algn="ctr" fontAlgn="ctr"/>
                      <a:r>
                        <a:rPr lang="fr-FR" sz="1100" b="1" i="0" u="none" strike="noStrike" dirty="0">
                          <a:solidFill>
                            <a:srgbClr val="000000"/>
                          </a:solidFill>
                          <a:latin typeface="Calibri"/>
                        </a:rPr>
                        <a:t>ESAT LE TREUIL MOULINIER</a:t>
                      </a:r>
                    </a:p>
                  </a:txBody>
                  <a:tcPr marL="9319" marR="9319" marT="93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fr-FR" sz="1100" b="1" i="0" u="none" strike="noStrike" dirty="0">
                          <a:solidFill>
                            <a:srgbClr val="000000"/>
                          </a:solidFill>
                          <a:latin typeface="Calibri"/>
                        </a:rPr>
                        <a:t>10%</a:t>
                      </a:r>
                    </a:p>
                  </a:txBody>
                  <a:tcPr marL="9319" marR="9319" marT="93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fr-FR" sz="1100" b="1" i="0" u="none" strike="noStrike" dirty="0">
                          <a:solidFill>
                            <a:srgbClr val="FF0000"/>
                          </a:solidFill>
                          <a:latin typeface="Calibri"/>
                        </a:rPr>
                        <a:t>665,14</a:t>
                      </a:r>
                    </a:p>
                  </a:txBody>
                  <a:tcPr marL="9319" marR="9319" marT="9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fr-FR" sz="1100" b="1" i="0" u="none" strike="noStrike" dirty="0" smtClean="0">
                          <a:solidFill>
                            <a:srgbClr val="000000"/>
                          </a:solidFill>
                          <a:latin typeface="Calibri"/>
                        </a:rPr>
                        <a:t>   480,81</a:t>
                      </a:r>
                      <a:endParaRPr lang="fr-FR" sz="1100" b="1" i="0" u="none" strike="noStrike" dirty="0">
                        <a:solidFill>
                          <a:srgbClr val="000000"/>
                        </a:solidFill>
                        <a:latin typeface="Calibri"/>
                      </a:endParaRPr>
                    </a:p>
                  </a:txBody>
                  <a:tcPr marL="9319" marR="9319" marT="9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fr-FR" sz="1100" b="1" i="0" u="none" strike="noStrike" dirty="0">
                          <a:solidFill>
                            <a:srgbClr val="000000"/>
                          </a:solidFill>
                          <a:latin typeface="Calibri"/>
                        </a:rPr>
                        <a:t>1145,95</a:t>
                      </a:r>
                    </a:p>
                  </a:txBody>
                  <a:tcPr marL="9319" marR="9319" marT="9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fr-FR" sz="1100" b="1" i="0" u="none" strike="noStrike" dirty="0">
                          <a:solidFill>
                            <a:srgbClr val="000000"/>
                          </a:solidFill>
                          <a:latin typeface="Calibri"/>
                        </a:rPr>
                        <a:t>CAF</a:t>
                      </a:r>
                    </a:p>
                  </a:txBody>
                  <a:tcPr marL="9319" marR="9319" marT="9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fr-FR" sz="1100" b="1" i="0" u="none" strike="noStrike" dirty="0">
                          <a:solidFill>
                            <a:srgbClr val="000000"/>
                          </a:solidFill>
                          <a:latin typeface="Calibri"/>
                        </a:rPr>
                        <a:t> </a:t>
                      </a:r>
                      <a:endParaRPr lang="fr-FR" sz="1100" b="1" i="0" u="none" strike="noStrike" dirty="0" smtClean="0">
                        <a:solidFill>
                          <a:srgbClr val="000000"/>
                        </a:solidFill>
                        <a:latin typeface="Calibri"/>
                      </a:endParaRPr>
                    </a:p>
                    <a:p>
                      <a:pPr algn="l" fontAlgn="b"/>
                      <a:endParaRPr lang="fr-FR" sz="1100" b="1" i="0" u="none" strike="noStrike" dirty="0">
                        <a:solidFill>
                          <a:srgbClr val="000000"/>
                        </a:solidFill>
                        <a:latin typeface="Calibri"/>
                      </a:endParaRPr>
                    </a:p>
                  </a:txBody>
                  <a:tcPr marL="9319" marR="9319" marT="93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521304">
                <a:tc>
                  <a:txBody>
                    <a:bodyPr/>
                    <a:lstStyle/>
                    <a:p>
                      <a:pPr algn="ctr" fontAlgn="ctr"/>
                      <a:r>
                        <a:rPr lang="fr-FR" sz="1100" b="1" i="0" u="none" strike="noStrike" dirty="0" smtClean="0">
                          <a:solidFill>
                            <a:srgbClr val="000000"/>
                          </a:solidFill>
                          <a:latin typeface="Calibri"/>
                        </a:rPr>
                        <a:t>EPD 2 MONTS</a:t>
                      </a:r>
                      <a:endParaRPr lang="fr-FR" sz="1100" b="1" i="0" u="none" strike="noStrike" dirty="0">
                        <a:solidFill>
                          <a:srgbClr val="000000"/>
                        </a:solidFill>
                        <a:latin typeface="Calibri"/>
                      </a:endParaRPr>
                    </a:p>
                  </a:txBody>
                  <a:tcPr marL="9319" marR="9319" marT="93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ctr" fontAlgn="ctr"/>
                      <a:r>
                        <a:rPr lang="fr-FR" sz="1100" b="1" i="0" u="none" strike="noStrike" dirty="0" smtClean="0">
                          <a:solidFill>
                            <a:srgbClr val="000000"/>
                          </a:solidFill>
                          <a:latin typeface="Calibri"/>
                        </a:rPr>
                        <a:t>19,28 %</a:t>
                      </a:r>
                      <a:endParaRPr lang="fr-FR" sz="1100" b="1" i="0" u="none" strike="noStrike" dirty="0">
                        <a:solidFill>
                          <a:srgbClr val="000000"/>
                        </a:solidFill>
                        <a:latin typeface="Calibri"/>
                      </a:endParaRPr>
                    </a:p>
                  </a:txBody>
                  <a:tcPr marL="9319" marR="9319" marT="93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fr-FR" sz="1100" b="1" i="0" u="none" strike="noStrike" dirty="0" smtClean="0">
                          <a:solidFill>
                            <a:srgbClr val="FF0000"/>
                          </a:solidFill>
                          <a:latin typeface="Calibri"/>
                        </a:rPr>
                        <a:t>806,38</a:t>
                      </a:r>
                      <a:endParaRPr lang="fr-FR" sz="1100" b="1" i="0" u="none" strike="noStrike" dirty="0">
                        <a:solidFill>
                          <a:srgbClr val="FF0000"/>
                        </a:solidFill>
                        <a:latin typeface="Calibri"/>
                      </a:endParaRPr>
                    </a:p>
                  </a:txBody>
                  <a:tcPr marL="9319" marR="9319" marT="9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fr-FR" sz="1100" b="1" i="0" u="none" strike="noStrike" dirty="0" smtClean="0">
                          <a:solidFill>
                            <a:srgbClr val="000000"/>
                          </a:solidFill>
                          <a:latin typeface="Calibri"/>
                        </a:rPr>
                        <a:t>  381,34</a:t>
                      </a:r>
                      <a:endParaRPr lang="fr-FR" sz="1100" b="1" i="0" u="none" strike="noStrike" dirty="0">
                        <a:solidFill>
                          <a:srgbClr val="000000"/>
                        </a:solidFill>
                        <a:latin typeface="Calibri"/>
                      </a:endParaRPr>
                    </a:p>
                  </a:txBody>
                  <a:tcPr marL="9319" marR="9319" marT="9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fr-FR" sz="1100" b="1" i="0" u="none" strike="noStrike" dirty="0" smtClean="0">
                          <a:solidFill>
                            <a:srgbClr val="000000"/>
                          </a:solidFill>
                          <a:latin typeface="Calibri"/>
                        </a:rPr>
                        <a:t>1187,72</a:t>
                      </a:r>
                      <a:endParaRPr lang="fr-FR" sz="1100" b="1" i="0" u="none" strike="noStrike" dirty="0">
                        <a:solidFill>
                          <a:srgbClr val="000000"/>
                        </a:solidFill>
                        <a:latin typeface="Calibri"/>
                      </a:endParaRPr>
                    </a:p>
                  </a:txBody>
                  <a:tcPr marL="9319" marR="9319" marT="9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fr-FR" sz="1100" b="1" i="0" u="none" strike="noStrike" dirty="0" smtClean="0">
                          <a:solidFill>
                            <a:srgbClr val="000000"/>
                          </a:solidFill>
                          <a:latin typeface="Calibri"/>
                        </a:rPr>
                        <a:t>CAF</a:t>
                      </a:r>
                      <a:endParaRPr lang="fr-FR" sz="1100" b="1" i="0" u="none" strike="noStrike" dirty="0">
                        <a:solidFill>
                          <a:srgbClr val="000000"/>
                        </a:solidFill>
                        <a:latin typeface="Calibri"/>
                      </a:endParaRPr>
                    </a:p>
                  </a:txBody>
                  <a:tcPr marL="9319" marR="9319" marT="9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fr-FR" sz="1100" b="1" i="0" u="none" strike="noStrike" dirty="0" smtClean="0">
                          <a:solidFill>
                            <a:srgbClr val="000000"/>
                          </a:solidFill>
                          <a:latin typeface="Calibri"/>
                        </a:rPr>
                        <a:t>interne</a:t>
                      </a:r>
                      <a:endParaRPr lang="fr-FR" sz="1100" b="1" i="0" u="none" strike="noStrike" dirty="0">
                        <a:solidFill>
                          <a:srgbClr val="000000"/>
                        </a:solidFill>
                        <a:latin typeface="Calibri"/>
                      </a:endParaRPr>
                    </a:p>
                  </a:txBody>
                  <a:tcPr marL="9319" marR="9319" marT="93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bl>
          </a:graphicData>
        </a:graphic>
      </p:graphicFrame>
      <p:sp>
        <p:nvSpPr>
          <p:cNvPr id="5" name="Titre 1"/>
          <p:cNvSpPr txBox="1">
            <a:spLocks/>
          </p:cNvSpPr>
          <p:nvPr/>
        </p:nvSpPr>
        <p:spPr>
          <a:xfrm>
            <a:off x="251520" y="188640"/>
            <a:ext cx="8424936" cy="432048"/>
          </a:xfrm>
          <a:prstGeom prst="rect">
            <a:avLst/>
          </a:prstGeom>
          <a:ln w="25400" cap="flat" cmpd="sng" algn="ctr">
            <a:solidFill>
              <a:schemeClr val="accent1">
                <a:lumMod val="50000"/>
              </a:schemeClr>
            </a:solidFill>
            <a:prstDash val="solid"/>
          </a:ln>
        </p:spPr>
        <p:style>
          <a:lnRef idx="2">
            <a:schemeClr val="accent1"/>
          </a:lnRef>
          <a:fillRef idx="1">
            <a:schemeClr val="lt1"/>
          </a:fillRef>
          <a:effectRef idx="0">
            <a:schemeClr val="accent1"/>
          </a:effectRef>
          <a:fontRef idx="minor">
            <a:schemeClr val="dk1"/>
          </a:fontRef>
        </p:style>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1800" b="0" i="0" u="none" strike="noStrike" kern="1200" cap="small" spc="0" normalizeH="0" baseline="0" noProof="0" dirty="0" smtClean="0">
                <a:ln>
                  <a:noFill/>
                </a:ln>
                <a:solidFill>
                  <a:schemeClr val="dk1"/>
                </a:solidFill>
                <a:effectLst/>
                <a:uLnTx/>
                <a:uFillTx/>
                <a:latin typeface="+mn-lt"/>
                <a:ea typeface="+mn-ea"/>
                <a:cs typeface="+mn-cs"/>
              </a:rPr>
              <a:t>CONSTATS ET ANALYSE 1ere situation : </a:t>
            </a:r>
            <a:r>
              <a:rPr kumimoji="0" lang="fr-FR" sz="1800" b="1" i="0" u="sng" strike="noStrike" kern="1200" cap="small" spc="0" normalizeH="0" baseline="0" noProof="0" dirty="0" smtClean="0">
                <a:ln>
                  <a:noFill/>
                </a:ln>
                <a:solidFill>
                  <a:schemeClr val="dk1"/>
                </a:solidFill>
                <a:effectLst/>
                <a:uLnTx/>
                <a:uFillTx/>
                <a:latin typeface="+mn-lt"/>
                <a:ea typeface="+mn-ea"/>
                <a:cs typeface="+mn-cs"/>
              </a:rPr>
              <a:t>à  temps PLEIN </a:t>
            </a:r>
            <a:r>
              <a:rPr kumimoji="0" lang="fr-FR" sz="1800" b="1" i="0" u="none" strike="noStrike" kern="1200" cap="small" spc="0" normalizeH="0" baseline="0" noProof="0" dirty="0" smtClean="0">
                <a:ln>
                  <a:noFill/>
                </a:ln>
                <a:solidFill>
                  <a:schemeClr val="dk1"/>
                </a:solidFill>
                <a:effectLst/>
                <a:uLnTx/>
                <a:uFillTx/>
                <a:latin typeface="+mn-lt"/>
                <a:ea typeface="+mn-ea"/>
                <a:cs typeface="+mn-cs"/>
              </a:rPr>
              <a:t>ET TI&gt;80%</a:t>
            </a:r>
            <a:endParaRPr kumimoji="0" lang="fr-FR" sz="1800" b="1" i="0" u="none" strike="noStrike" kern="1200" cap="small" spc="0" normalizeH="0" baseline="0" noProof="0" dirty="0">
              <a:ln>
                <a:noFill/>
              </a:ln>
              <a:solidFill>
                <a:schemeClr val="dk1"/>
              </a:solidFill>
              <a:effectLst/>
              <a:uLnTx/>
              <a:uFillTx/>
              <a:latin typeface="+mn-lt"/>
              <a:ea typeface="+mn-ea"/>
              <a:cs typeface="+mn-cs"/>
            </a:endParaRPr>
          </a:p>
        </p:txBody>
      </p:sp>
      <p:sp>
        <p:nvSpPr>
          <p:cNvPr id="6" name="ZoneTexte 5"/>
          <p:cNvSpPr txBox="1"/>
          <p:nvPr/>
        </p:nvSpPr>
        <p:spPr>
          <a:xfrm>
            <a:off x="395536" y="4005064"/>
            <a:ext cx="8280920" cy="4247317"/>
          </a:xfrm>
          <a:prstGeom prst="rect">
            <a:avLst/>
          </a:prstGeom>
          <a:noFill/>
        </p:spPr>
        <p:txBody>
          <a:bodyPr wrap="square" rtlCol="0">
            <a:spAutoFit/>
          </a:bodyPr>
          <a:lstStyle/>
          <a:p>
            <a:r>
              <a:rPr lang="fr-FR" b="1" u="sng" dirty="0" smtClean="0"/>
              <a:t>Observations :</a:t>
            </a:r>
          </a:p>
          <a:p>
            <a:pPr algn="just">
              <a:buFontTx/>
              <a:buChar char="-"/>
            </a:pPr>
            <a:r>
              <a:rPr lang="fr-FR" dirty="0" smtClean="0"/>
              <a:t>A titre d’exemple pour un travailleur à 80% de TI à temps plein : si l’E.S.A.T fait passer sa rémunération de 5 à 10 % afin de récompenser le travail fourni ; on peut s’apercevoir que le travailleur percevra un salaire direct de +26.78 € (665.14-638.36) alors que ses ressources globales diminueront de 1168 € à 1145 € (-23 € de ressources globales) du fait d’une baisse de l’AAH de 22.58 €. Pour un travailleur à 19,28 % du SMIC on constate une AAH de 381,83 €  soit une baisse de l’AAH de 148,83 € par rapport au travailleur rémunéré 5.01 % du SMIC.</a:t>
            </a:r>
          </a:p>
          <a:p>
            <a:pPr algn="just"/>
            <a:endParaRPr lang="fr-FR" dirty="0" smtClean="0"/>
          </a:p>
          <a:p>
            <a:endParaRPr lang="fr-FR" b="1" u="sng" dirty="0" smtClean="0"/>
          </a:p>
          <a:p>
            <a:endParaRPr lang="fr-FR" dirty="0" smtClean="0"/>
          </a:p>
          <a:p>
            <a:endParaRPr lang="fr-FR" dirty="0" smtClean="0"/>
          </a:p>
          <a:p>
            <a:endParaRPr lang="fr-FR" dirty="0" smtClean="0"/>
          </a:p>
          <a:p>
            <a:endParaRPr lang="fr-FR" dirty="0"/>
          </a:p>
        </p:txBody>
      </p:sp>
      <p:sp>
        <p:nvSpPr>
          <p:cNvPr id="7" name="Flèche courbée vers la gauche 6"/>
          <p:cNvSpPr/>
          <p:nvPr/>
        </p:nvSpPr>
        <p:spPr>
          <a:xfrm>
            <a:off x="2411760" y="2276872"/>
            <a:ext cx="432048" cy="648072"/>
          </a:xfrm>
          <a:prstGeom prst="curvedLef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8" name="ZoneTexte 7"/>
          <p:cNvSpPr txBox="1"/>
          <p:nvPr/>
        </p:nvSpPr>
        <p:spPr>
          <a:xfrm>
            <a:off x="4572000" y="2060848"/>
            <a:ext cx="864096" cy="507831"/>
          </a:xfrm>
          <a:prstGeom prst="rect">
            <a:avLst/>
          </a:prstGeom>
          <a:solidFill>
            <a:schemeClr val="bg1"/>
          </a:solidFill>
          <a:ln>
            <a:solidFill>
              <a:srgbClr val="FFFF00"/>
            </a:solidFill>
          </a:ln>
        </p:spPr>
        <p:txBody>
          <a:bodyPr wrap="square" rtlCol="0">
            <a:spAutoFit/>
          </a:bodyPr>
          <a:lstStyle/>
          <a:p>
            <a:pPr algn="ctr"/>
            <a:r>
              <a:rPr lang="fr-FR" sz="1400" b="1" dirty="0" smtClean="0">
                <a:solidFill>
                  <a:srgbClr val="FF0000"/>
                </a:solidFill>
              </a:rPr>
              <a:t>AAH</a:t>
            </a:r>
          </a:p>
          <a:p>
            <a:r>
              <a:rPr lang="fr-FR" sz="1300" b="1" dirty="0" smtClean="0">
                <a:solidFill>
                  <a:srgbClr val="FF0000"/>
                </a:solidFill>
              </a:rPr>
              <a:t>- 22,58 €</a:t>
            </a:r>
          </a:p>
        </p:txBody>
      </p:sp>
      <p:sp>
        <p:nvSpPr>
          <p:cNvPr id="9" name="Espace réservé du numéro de diapositive 8"/>
          <p:cNvSpPr>
            <a:spLocks noGrp="1"/>
          </p:cNvSpPr>
          <p:nvPr>
            <p:ph type="sldNum" sz="quarter" idx="15"/>
          </p:nvPr>
        </p:nvSpPr>
        <p:spPr/>
        <p:txBody>
          <a:bodyPr/>
          <a:lstStyle/>
          <a:p>
            <a:fld id="{F26E1E35-03F9-400D-A605-029CE8958657}" type="slidenum">
              <a:rPr lang="fr-FR" smtClean="0"/>
              <a:pPr/>
              <a:t>15</a:t>
            </a:fld>
            <a:endParaRPr lang="fr-FR" dirty="0"/>
          </a:p>
        </p:txBody>
      </p:sp>
      <p:sp>
        <p:nvSpPr>
          <p:cNvPr id="10" name="Flèche courbée vers la gauche 9"/>
          <p:cNvSpPr/>
          <p:nvPr/>
        </p:nvSpPr>
        <p:spPr>
          <a:xfrm>
            <a:off x="2483768" y="2996952"/>
            <a:ext cx="360040" cy="504056"/>
          </a:xfrm>
          <a:prstGeom prst="curvedLeftArrow">
            <a:avLst>
              <a:gd name="adj1" fmla="val 25000"/>
              <a:gd name="adj2" fmla="val 42242"/>
              <a:gd name="adj3" fmla="val 25000"/>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1" name="ZoneTexte 10"/>
          <p:cNvSpPr txBox="1"/>
          <p:nvPr/>
        </p:nvSpPr>
        <p:spPr>
          <a:xfrm>
            <a:off x="4572000" y="3068960"/>
            <a:ext cx="936104" cy="461665"/>
          </a:xfrm>
          <a:prstGeom prst="rect">
            <a:avLst/>
          </a:prstGeom>
          <a:solidFill>
            <a:schemeClr val="bg1"/>
          </a:solidFill>
          <a:ln>
            <a:solidFill>
              <a:schemeClr val="tx2"/>
            </a:solidFill>
          </a:ln>
        </p:spPr>
        <p:txBody>
          <a:bodyPr wrap="square" rtlCol="0">
            <a:spAutoFit/>
          </a:bodyPr>
          <a:lstStyle/>
          <a:p>
            <a:pPr algn="ctr"/>
            <a:r>
              <a:rPr lang="fr-FR" sz="1200" b="1" dirty="0" smtClean="0">
                <a:solidFill>
                  <a:srgbClr val="FF0000"/>
                </a:solidFill>
              </a:rPr>
              <a:t>AAH</a:t>
            </a:r>
          </a:p>
          <a:p>
            <a:r>
              <a:rPr lang="fr-FR" sz="1200" b="1" dirty="0" smtClean="0">
                <a:solidFill>
                  <a:srgbClr val="FF0000"/>
                </a:solidFill>
              </a:rPr>
              <a:t>- 148,83 €</a:t>
            </a:r>
          </a:p>
        </p:txBody>
      </p:sp>
      <p:sp>
        <p:nvSpPr>
          <p:cNvPr id="12" name="Flèche courbée vers la gauche 11"/>
          <p:cNvSpPr/>
          <p:nvPr/>
        </p:nvSpPr>
        <p:spPr>
          <a:xfrm>
            <a:off x="4283968" y="2276872"/>
            <a:ext cx="360040" cy="648072"/>
          </a:xfrm>
          <a:prstGeom prst="curvedLef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4" name="Flèche courbée vers la gauche 13"/>
          <p:cNvSpPr/>
          <p:nvPr/>
        </p:nvSpPr>
        <p:spPr>
          <a:xfrm>
            <a:off x="4355976" y="2132856"/>
            <a:ext cx="360040" cy="129614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5"/>
          </p:nvPr>
        </p:nvSpPr>
        <p:spPr/>
        <p:txBody>
          <a:bodyPr/>
          <a:lstStyle/>
          <a:p>
            <a:fld id="{F26E1E35-03F9-400D-A605-029CE8958657}" type="slidenum">
              <a:rPr lang="fr-FR" smtClean="0"/>
              <a:pPr/>
              <a:t>16</a:t>
            </a:fld>
            <a:endParaRPr lang="fr-FR" dirty="0"/>
          </a:p>
        </p:txBody>
      </p:sp>
      <p:pic>
        <p:nvPicPr>
          <p:cNvPr id="3074" name="Picture 2"/>
          <p:cNvPicPr>
            <a:picLocks noChangeAspect="1" noChangeArrowheads="1"/>
          </p:cNvPicPr>
          <p:nvPr/>
        </p:nvPicPr>
        <p:blipFill>
          <a:blip r:embed="rId2" cstate="print"/>
          <a:srcRect/>
          <a:stretch>
            <a:fillRect/>
          </a:stretch>
        </p:blipFill>
        <p:spPr bwMode="auto">
          <a:xfrm>
            <a:off x="251520" y="476672"/>
            <a:ext cx="8570906" cy="5904656"/>
          </a:xfrm>
          <a:prstGeom prst="rect">
            <a:avLst/>
          </a:prstGeom>
          <a:noFill/>
          <a:ln w="9525">
            <a:noFill/>
            <a:miter lim="800000"/>
            <a:headEnd/>
            <a:tailEnd/>
          </a:ln>
        </p:spPr>
      </p:pic>
      <p:sp>
        <p:nvSpPr>
          <p:cNvPr id="5" name="ZoneTexte 4"/>
          <p:cNvSpPr txBox="1"/>
          <p:nvPr/>
        </p:nvSpPr>
        <p:spPr>
          <a:xfrm>
            <a:off x="467544" y="260648"/>
            <a:ext cx="122413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dirty="0" smtClean="0"/>
              <a:t>5.01 % SMIC</a:t>
            </a:r>
            <a:endParaRPr lang="fr-F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5"/>
          </p:nvPr>
        </p:nvSpPr>
        <p:spPr/>
        <p:txBody>
          <a:bodyPr/>
          <a:lstStyle/>
          <a:p>
            <a:fld id="{F26E1E35-03F9-400D-A605-029CE8958657}" type="slidenum">
              <a:rPr lang="fr-FR" smtClean="0"/>
              <a:pPr/>
              <a:t>17</a:t>
            </a:fld>
            <a:endParaRPr lang="fr-FR" dirty="0"/>
          </a:p>
        </p:txBody>
      </p:sp>
      <p:pic>
        <p:nvPicPr>
          <p:cNvPr id="2" name="Picture 2"/>
          <p:cNvPicPr>
            <a:picLocks noChangeAspect="1" noChangeArrowheads="1"/>
          </p:cNvPicPr>
          <p:nvPr/>
        </p:nvPicPr>
        <p:blipFill>
          <a:blip r:embed="rId2" cstate="print"/>
          <a:srcRect/>
          <a:stretch>
            <a:fillRect/>
          </a:stretch>
        </p:blipFill>
        <p:spPr bwMode="auto">
          <a:xfrm>
            <a:off x="204480" y="260648"/>
            <a:ext cx="8690431" cy="6120680"/>
          </a:xfrm>
          <a:prstGeom prst="rect">
            <a:avLst/>
          </a:prstGeom>
          <a:noFill/>
          <a:ln w="9525">
            <a:noFill/>
            <a:miter lim="800000"/>
            <a:headEnd/>
            <a:tailEnd/>
          </a:ln>
        </p:spPr>
      </p:pic>
      <p:sp>
        <p:nvSpPr>
          <p:cNvPr id="5" name="ZoneTexte 4"/>
          <p:cNvSpPr txBox="1"/>
          <p:nvPr/>
        </p:nvSpPr>
        <p:spPr>
          <a:xfrm>
            <a:off x="467544" y="188640"/>
            <a:ext cx="122413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dirty="0" smtClean="0"/>
              <a:t>11.50 % SMIC</a:t>
            </a:r>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5"/>
          </p:nvPr>
        </p:nvSpPr>
        <p:spPr/>
        <p:txBody>
          <a:bodyPr/>
          <a:lstStyle/>
          <a:p>
            <a:fld id="{F26E1E35-03F9-400D-A605-029CE8958657}" type="slidenum">
              <a:rPr lang="fr-FR" smtClean="0"/>
              <a:pPr/>
              <a:t>18</a:t>
            </a:fld>
            <a:endParaRPr lang="fr-FR" dirty="0"/>
          </a:p>
        </p:txBody>
      </p:sp>
      <p:pic>
        <p:nvPicPr>
          <p:cNvPr id="1026" name="Picture 2"/>
          <p:cNvPicPr>
            <a:picLocks noChangeAspect="1" noChangeArrowheads="1"/>
          </p:cNvPicPr>
          <p:nvPr/>
        </p:nvPicPr>
        <p:blipFill>
          <a:blip r:embed="rId2" cstate="print"/>
          <a:srcRect/>
          <a:stretch>
            <a:fillRect/>
          </a:stretch>
        </p:blipFill>
        <p:spPr bwMode="auto">
          <a:xfrm>
            <a:off x="179512" y="332656"/>
            <a:ext cx="8591204" cy="6048672"/>
          </a:xfrm>
          <a:prstGeom prst="rect">
            <a:avLst/>
          </a:prstGeom>
          <a:noFill/>
          <a:ln w="9525">
            <a:noFill/>
            <a:miter lim="800000"/>
            <a:headEnd/>
            <a:tailEnd/>
          </a:ln>
        </p:spPr>
      </p:pic>
      <p:sp>
        <p:nvSpPr>
          <p:cNvPr id="6" name="ZoneTexte 5"/>
          <p:cNvSpPr txBox="1"/>
          <p:nvPr/>
        </p:nvSpPr>
        <p:spPr>
          <a:xfrm>
            <a:off x="323528" y="188640"/>
            <a:ext cx="1872208"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b="1" dirty="0" smtClean="0"/>
              <a:t>30 JOURS DE PRESENCE</a:t>
            </a:r>
            <a:endParaRPr lang="fr-FR"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1988840"/>
            <a:ext cx="8280920" cy="4247317"/>
          </a:xfrm>
          <a:prstGeom prst="rect">
            <a:avLst/>
          </a:prstGeom>
        </p:spPr>
        <p:txBody>
          <a:bodyPr wrap="square">
            <a:spAutoFit/>
          </a:bodyPr>
          <a:lstStyle/>
          <a:p>
            <a:pPr algn="just"/>
            <a:r>
              <a:rPr lang="fr-FR" dirty="0" smtClean="0"/>
              <a:t>Pour l’E.S.A.T, l’augmentation du salaire direct d’un travailleur de 5.01 à 10 % représente un coût de 103 €.  De plus, si cette même personne habite en Foyer d’Hébergement, il ne lui restera pas plus d’argent de poche pour une présence effective de 30  jours /30, soit 388 € par mois (selon la règlementation départementale  d’Aide Départementale de Charente Maritime).</a:t>
            </a:r>
          </a:p>
          <a:p>
            <a:pPr algn="just"/>
            <a:endParaRPr lang="fr-FR" dirty="0" smtClean="0"/>
          </a:p>
          <a:p>
            <a:pPr algn="just">
              <a:buFontTx/>
              <a:buChar char="-"/>
            </a:pPr>
            <a:r>
              <a:rPr lang="fr-FR" dirty="0" smtClean="0"/>
              <a:t>Donc au final, peu d’intérêt pour l’E.S.A.T d’augmenter le salaire direct du travailleur. </a:t>
            </a:r>
          </a:p>
          <a:p>
            <a:pPr algn="just">
              <a:buFontTx/>
              <a:buChar char="-"/>
            </a:pPr>
            <a:endParaRPr lang="fr-FR" dirty="0" smtClean="0"/>
          </a:p>
          <a:p>
            <a:pPr algn="just">
              <a:buFontTx/>
              <a:buChar char="-"/>
            </a:pPr>
            <a:r>
              <a:rPr lang="fr-FR" dirty="0" smtClean="0"/>
              <a:t>Pour un E.S.A.T de 50 places, passer la rémunération de 5 à 10 % reviendra à un coût de 61 877 €  (0.68 € de charge * 50 personnes * 12 mois * 151,66 €), alors que pour les travailleurs hébergés en Foyer d’E.S.A.T, il  n’y aura aucune augmentation de revenu.</a:t>
            </a:r>
          </a:p>
          <a:p>
            <a:pPr algn="just"/>
            <a:endParaRPr lang="fr-FR" dirty="0" smtClean="0"/>
          </a:p>
        </p:txBody>
      </p:sp>
      <p:sp>
        <p:nvSpPr>
          <p:cNvPr id="6" name="Espace réservé du numéro de diapositive 5"/>
          <p:cNvSpPr>
            <a:spLocks noGrp="1"/>
          </p:cNvSpPr>
          <p:nvPr>
            <p:ph type="sldNum" sz="quarter" idx="15"/>
          </p:nvPr>
        </p:nvSpPr>
        <p:spPr/>
        <p:txBody>
          <a:bodyPr/>
          <a:lstStyle/>
          <a:p>
            <a:fld id="{F26E1E35-03F9-400D-A605-029CE8958657}" type="slidenum">
              <a:rPr lang="fr-FR" smtClean="0"/>
              <a:pPr/>
              <a:t>19</a:t>
            </a:fld>
            <a:endParaRPr lang="fr-FR" dirty="0"/>
          </a:p>
        </p:txBody>
      </p:sp>
      <p:sp>
        <p:nvSpPr>
          <p:cNvPr id="4" name="Rectangle 3"/>
          <p:cNvSpPr/>
          <p:nvPr/>
        </p:nvSpPr>
        <p:spPr>
          <a:xfrm>
            <a:off x="323528" y="332656"/>
            <a:ext cx="8208912" cy="1477328"/>
          </a:xfrm>
          <a:prstGeom prst="rect">
            <a:avLst/>
          </a:prstGeom>
        </p:spPr>
        <p:txBody>
          <a:bodyPr wrap="square">
            <a:spAutoFit/>
          </a:bodyPr>
          <a:lstStyle/>
          <a:p>
            <a:pPr algn="just"/>
            <a:r>
              <a:rPr lang="fr-FR" dirty="0" smtClean="0"/>
              <a:t>Pour les personnes dont le lieu de résidence est le foyer d’hébergement d’E.S.A.T, l’augmentation du salaire direct par l’activité commerciale va non seulement entraîner une diminution de l’AAH mais en plus elle sera récupérée pour une grande partie par l’aide sociale départementale, donc au final le travailleur n’en bénéficiera pas.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395536" y="1124744"/>
            <a:ext cx="8219256" cy="4873752"/>
          </a:xfrm>
        </p:spPr>
        <p:txBody>
          <a:bodyPr>
            <a:noAutofit/>
          </a:bodyPr>
          <a:lstStyle/>
          <a:p>
            <a:pPr marL="0" indent="0" algn="just">
              <a:buNone/>
            </a:pPr>
            <a:r>
              <a:rPr lang="fr-FR" sz="1800" dirty="0" smtClean="0"/>
              <a:t>Le Groupement Inter-Associatif des Directeurs et des Cadres des E.S.A.T., Foyers d’Hébergements et Entreprises Adaptées de Charente-Maritime est un groupe de travail créé il y a plus de quinze ans.</a:t>
            </a:r>
          </a:p>
          <a:p>
            <a:pPr marL="0" indent="0" algn="just">
              <a:buNone/>
            </a:pPr>
            <a:endParaRPr lang="fr-FR" sz="1800" dirty="0" smtClean="0"/>
          </a:p>
          <a:p>
            <a:pPr marL="0" indent="0" algn="just">
              <a:buNone/>
            </a:pPr>
            <a:r>
              <a:rPr lang="fr-FR" sz="1800" dirty="0" smtClean="0"/>
              <a:t>Ce Groupement se réunit plusieurs fois par an en fonction des projets étudiés et des actions recherchées qu’il se fixe.</a:t>
            </a:r>
          </a:p>
          <a:p>
            <a:pPr marL="0" indent="0" algn="just">
              <a:buNone/>
            </a:pPr>
            <a:endParaRPr lang="fr-FR" sz="1800" dirty="0" smtClean="0"/>
          </a:p>
          <a:p>
            <a:pPr marL="0" indent="0" algn="just">
              <a:buNone/>
            </a:pPr>
            <a:r>
              <a:rPr lang="fr-FR" sz="1800" dirty="0" smtClean="0"/>
              <a:t>Pour mémoire, ce Groupement a permis au début de sa création de mettre en place le travail à temps partiel des travailleurs d’E.S.A.T. (ex C.A.T.) permettant ainsi la création de 33 places pour la mise en place de 66 travailleurs dans le département avec l’accord de la D.D.A.S.S. de l’époque.</a:t>
            </a:r>
          </a:p>
          <a:p>
            <a:pPr marL="0" indent="0" algn="just">
              <a:buNone/>
            </a:pPr>
            <a:endParaRPr lang="fr-FR" sz="1800" dirty="0" smtClean="0"/>
          </a:p>
          <a:p>
            <a:pPr marL="0" indent="0" algn="just">
              <a:buNone/>
            </a:pPr>
            <a:r>
              <a:rPr lang="fr-FR" sz="1800" dirty="0" smtClean="0"/>
              <a:t>Cette nouvelle  étude sur les ressources globales des Travailleurs Handicapés par le Groupement est le deuxième. Le premier ayant été réalisé il y a huit ans.</a:t>
            </a:r>
          </a:p>
          <a:p>
            <a:pPr marL="0" indent="0" algn="just">
              <a:buNone/>
            </a:pPr>
            <a:endParaRPr lang="fr-FR" sz="1800" dirty="0" smtClean="0"/>
          </a:p>
        </p:txBody>
      </p:sp>
      <p:sp>
        <p:nvSpPr>
          <p:cNvPr id="4" name="Espace réservé du numéro de diapositive 3"/>
          <p:cNvSpPr>
            <a:spLocks noGrp="1"/>
          </p:cNvSpPr>
          <p:nvPr>
            <p:ph type="sldNum" sz="quarter" idx="15"/>
          </p:nvPr>
        </p:nvSpPr>
        <p:spPr/>
        <p:txBody>
          <a:bodyPr/>
          <a:lstStyle/>
          <a:p>
            <a:fld id="{F26E1E35-03F9-400D-A605-029CE8958657}" type="slidenum">
              <a:rPr lang="fr-FR" smtClean="0"/>
              <a:pPr/>
              <a:t>2</a:t>
            </a:fld>
            <a:endParaRPr lang="fr-FR" dirty="0"/>
          </a:p>
        </p:txBody>
      </p:sp>
    </p:spTree>
    <p:extLst>
      <p:ext uri="{BB962C8B-B14F-4D97-AF65-F5344CB8AC3E}">
        <p14:creationId xmlns:p14="http://schemas.microsoft.com/office/powerpoint/2010/main" val="14359196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p:cNvSpPr txBox="1">
            <a:spLocks/>
          </p:cNvSpPr>
          <p:nvPr/>
        </p:nvSpPr>
        <p:spPr>
          <a:xfrm>
            <a:off x="0" y="0"/>
            <a:ext cx="9144000" cy="864096"/>
          </a:xfrm>
          <a:prstGeom prst="rect">
            <a:avLst/>
          </a:prstGeom>
          <a:ln w="25400" cap="flat" cmpd="sng" algn="ctr">
            <a:solidFill>
              <a:schemeClr val="accent1">
                <a:lumMod val="50000"/>
              </a:schemeClr>
            </a:solidFill>
            <a:prstDash val="solid"/>
          </a:ln>
        </p:spPr>
        <p:style>
          <a:lnRef idx="2">
            <a:schemeClr val="accent1"/>
          </a:lnRef>
          <a:fillRef idx="1">
            <a:schemeClr val="lt1"/>
          </a:fillRef>
          <a:effectRef idx="0">
            <a:schemeClr val="accent1"/>
          </a:effectRef>
          <a:fontRef idx="minor">
            <a:schemeClr val="dk1"/>
          </a:fontRef>
        </p:style>
        <p:txBody>
          <a:bodyPr vert="horz" anchor="b">
            <a:noAutofit/>
          </a:bodyPr>
          <a:lstStyle/>
          <a:p>
            <a:pPr lvl="0" algn="ctr">
              <a:spcBef>
                <a:spcPct val="0"/>
              </a:spcBef>
            </a:pPr>
            <a:r>
              <a:rPr kumimoji="0" lang="fr-FR" sz="2000" b="0" i="0" u="none" strike="noStrike" kern="1200" cap="small" spc="0" normalizeH="0" baseline="0" noProof="0" dirty="0" smtClean="0">
                <a:ln>
                  <a:noFill/>
                </a:ln>
                <a:solidFill>
                  <a:schemeClr val="dk1"/>
                </a:solidFill>
                <a:effectLst/>
                <a:uLnTx/>
                <a:uFillTx/>
                <a:latin typeface="+mn-lt"/>
                <a:ea typeface="+mn-ea"/>
                <a:cs typeface="+mn-cs"/>
              </a:rPr>
              <a:t>III – Traitement des résultats (aide au poste croissante) :</a:t>
            </a:r>
            <a:br>
              <a:rPr kumimoji="0" lang="fr-FR" sz="2000" b="0" i="0" u="none" strike="noStrike" kern="1200" cap="small" spc="0" normalizeH="0" baseline="0" noProof="0" dirty="0" smtClean="0">
                <a:ln>
                  <a:noFill/>
                </a:ln>
                <a:solidFill>
                  <a:schemeClr val="dk1"/>
                </a:solidFill>
                <a:effectLst/>
                <a:uLnTx/>
                <a:uFillTx/>
                <a:latin typeface="+mn-lt"/>
                <a:ea typeface="+mn-ea"/>
                <a:cs typeface="+mn-cs"/>
              </a:rPr>
            </a:br>
            <a:r>
              <a:rPr kumimoji="0" lang="fr-FR" b="0" i="0" u="none" strike="noStrike" kern="1200" cap="small" spc="0" normalizeH="0" baseline="0" noProof="0" dirty="0" smtClean="0">
                <a:ln>
                  <a:noFill/>
                </a:ln>
                <a:solidFill>
                  <a:schemeClr val="dk1"/>
                </a:solidFill>
                <a:effectLst/>
                <a:uLnTx/>
                <a:uFillTx/>
                <a:latin typeface="+mn-lt"/>
                <a:ea typeface="+mn-ea"/>
                <a:cs typeface="+mn-cs"/>
              </a:rPr>
              <a:t>2eme situation : </a:t>
            </a:r>
            <a:r>
              <a:rPr lang="fr-FR" b="1" u="sng" dirty="0" smtClean="0"/>
              <a:t>à  temps PLEIN ET TI entre 50 et 79 % (66 exemples)</a:t>
            </a:r>
            <a:endParaRPr kumimoji="0" lang="fr-FR" b="1" i="0" u="none" strike="noStrike" kern="1200" cap="small" spc="0" normalizeH="0" baseline="0" noProof="0" dirty="0">
              <a:ln>
                <a:noFill/>
              </a:ln>
              <a:solidFill>
                <a:schemeClr val="dk1"/>
              </a:solidFill>
              <a:effectLst/>
              <a:uLnTx/>
              <a:uFillTx/>
              <a:latin typeface="+mn-lt"/>
              <a:ea typeface="+mn-ea"/>
              <a:cs typeface="+mn-cs"/>
            </a:endParaRPr>
          </a:p>
        </p:txBody>
      </p:sp>
      <p:sp>
        <p:nvSpPr>
          <p:cNvPr id="4" name="Espace réservé du numéro de diapositive 3"/>
          <p:cNvSpPr>
            <a:spLocks noGrp="1"/>
          </p:cNvSpPr>
          <p:nvPr>
            <p:ph type="sldNum" sz="quarter" idx="15"/>
          </p:nvPr>
        </p:nvSpPr>
        <p:spPr/>
        <p:txBody>
          <a:bodyPr/>
          <a:lstStyle/>
          <a:p>
            <a:fld id="{F26E1E35-03F9-400D-A605-029CE8958657}" type="slidenum">
              <a:rPr lang="fr-FR" smtClean="0"/>
              <a:pPr/>
              <a:t>20</a:t>
            </a:fld>
            <a:endParaRPr lang="fr-FR" dirty="0"/>
          </a:p>
        </p:txBody>
      </p:sp>
      <p:pic>
        <p:nvPicPr>
          <p:cNvPr id="11266" name="Picture 2"/>
          <p:cNvPicPr>
            <a:picLocks noChangeAspect="1" noChangeArrowheads="1"/>
          </p:cNvPicPr>
          <p:nvPr/>
        </p:nvPicPr>
        <p:blipFill>
          <a:blip r:embed="rId2" cstate="print"/>
          <a:srcRect/>
          <a:stretch>
            <a:fillRect/>
          </a:stretch>
        </p:blipFill>
        <p:spPr bwMode="auto">
          <a:xfrm>
            <a:off x="1115616" y="908720"/>
            <a:ext cx="6806999" cy="5949280"/>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71400"/>
            <a:ext cx="8749480" cy="747464"/>
          </a:xfrm>
        </p:spPr>
        <p:style>
          <a:lnRef idx="2">
            <a:schemeClr val="accent1"/>
          </a:lnRef>
          <a:fillRef idx="1">
            <a:schemeClr val="lt1"/>
          </a:fillRef>
          <a:effectRef idx="0">
            <a:schemeClr val="accent1"/>
          </a:effectRef>
          <a:fontRef idx="minor">
            <a:schemeClr val="dk1"/>
          </a:fontRef>
        </p:style>
        <p:txBody>
          <a:bodyPr>
            <a:noAutofit/>
          </a:bodyPr>
          <a:lstStyle/>
          <a:p>
            <a:pPr algn="ctr"/>
            <a:r>
              <a:rPr lang="fr-FR" sz="2000" u="sng" dirty="0" smtClean="0"/>
              <a:t>Suite 2eme situation :</a:t>
            </a:r>
            <a:r>
              <a:rPr lang="fr-FR" sz="2000" dirty="0" smtClean="0"/>
              <a:t/>
            </a:r>
            <a:br>
              <a:rPr lang="fr-FR" sz="2000" dirty="0" smtClean="0"/>
            </a:br>
            <a:r>
              <a:rPr lang="fr-FR" sz="2000" b="1" u="sng" dirty="0" smtClean="0"/>
              <a:t>à  temps PLEIN ET TI entre 50 et 79 % (66 EXEMPLES)</a:t>
            </a:r>
            <a:endParaRPr lang="fr-FR" sz="2000" b="1" u="sng" dirty="0"/>
          </a:p>
        </p:txBody>
      </p:sp>
      <p:sp>
        <p:nvSpPr>
          <p:cNvPr id="4" name="Espace réservé du numéro de diapositive 3"/>
          <p:cNvSpPr>
            <a:spLocks noGrp="1"/>
          </p:cNvSpPr>
          <p:nvPr>
            <p:ph type="sldNum" sz="quarter" idx="15"/>
          </p:nvPr>
        </p:nvSpPr>
        <p:spPr/>
        <p:txBody>
          <a:bodyPr/>
          <a:lstStyle/>
          <a:p>
            <a:fld id="{F26E1E35-03F9-400D-A605-029CE8958657}" type="slidenum">
              <a:rPr lang="fr-FR" smtClean="0"/>
              <a:pPr/>
              <a:t>21</a:t>
            </a:fld>
            <a:endParaRPr lang="fr-FR" dirty="0"/>
          </a:p>
        </p:txBody>
      </p:sp>
      <p:pic>
        <p:nvPicPr>
          <p:cNvPr id="10242" name="Picture 2"/>
          <p:cNvPicPr>
            <a:picLocks noChangeAspect="1" noChangeArrowheads="1"/>
          </p:cNvPicPr>
          <p:nvPr/>
        </p:nvPicPr>
        <p:blipFill>
          <a:blip r:embed="rId2" cstate="print"/>
          <a:srcRect/>
          <a:stretch>
            <a:fillRect/>
          </a:stretch>
        </p:blipFill>
        <p:spPr bwMode="auto">
          <a:xfrm>
            <a:off x="0" y="620688"/>
            <a:ext cx="8659646" cy="59046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0" y="332656"/>
            <a:ext cx="9144000" cy="747464"/>
          </a:xfrm>
        </p:spPr>
        <p:style>
          <a:lnRef idx="2">
            <a:schemeClr val="accent1"/>
          </a:lnRef>
          <a:fillRef idx="1">
            <a:schemeClr val="lt1"/>
          </a:fillRef>
          <a:effectRef idx="0">
            <a:schemeClr val="accent1"/>
          </a:effectRef>
          <a:fontRef idx="minor">
            <a:schemeClr val="dk1"/>
          </a:fontRef>
        </p:style>
        <p:txBody>
          <a:bodyPr>
            <a:noAutofit/>
          </a:bodyPr>
          <a:lstStyle/>
          <a:p>
            <a:pPr algn="ctr"/>
            <a:r>
              <a:rPr lang="fr-FR" sz="2000" u="sng" dirty="0" smtClean="0"/>
              <a:t>Graphique 2eme situation :</a:t>
            </a:r>
            <a:r>
              <a:rPr lang="fr-FR" sz="2000" dirty="0" smtClean="0"/>
              <a:t/>
            </a:r>
            <a:br>
              <a:rPr lang="fr-FR" sz="2000" dirty="0" smtClean="0"/>
            </a:br>
            <a:r>
              <a:rPr lang="fr-FR" sz="2000" b="1" u="sng" dirty="0" smtClean="0"/>
              <a:t>à  temps PLEIN ET TI entre 50 et 79 % (66 EXEMPLES)</a:t>
            </a:r>
            <a:endParaRPr lang="fr-FR" sz="2000" b="1" u="sng" dirty="0"/>
          </a:p>
        </p:txBody>
      </p:sp>
      <p:sp>
        <p:nvSpPr>
          <p:cNvPr id="4" name="ZoneTexte 3"/>
          <p:cNvSpPr txBox="1"/>
          <p:nvPr/>
        </p:nvSpPr>
        <p:spPr>
          <a:xfrm>
            <a:off x="6588224" y="2204864"/>
            <a:ext cx="2304256" cy="2246769"/>
          </a:xfrm>
          <a:prstGeom prst="rect">
            <a:avLst/>
          </a:prstGeom>
          <a:solidFill>
            <a:srgbClr val="094479"/>
          </a:solidFill>
        </p:spPr>
        <p:txBody>
          <a:bodyPr wrap="square" rtlCol="0">
            <a:spAutoFit/>
          </a:bodyPr>
          <a:lstStyle/>
          <a:p>
            <a:pPr algn="ctr"/>
            <a:endParaRPr lang="fr-FR" sz="1400" b="1" dirty="0" smtClean="0">
              <a:solidFill>
                <a:schemeClr val="bg1"/>
              </a:solidFill>
            </a:endParaRPr>
          </a:p>
          <a:p>
            <a:pPr algn="ctr"/>
            <a:r>
              <a:rPr lang="fr-FR" sz="1400" b="1" dirty="0" smtClean="0">
                <a:solidFill>
                  <a:schemeClr val="bg1"/>
                </a:solidFill>
              </a:rPr>
              <a:t>Bien que le salaire net varie peu (de 638.56 € minimum et 723.06 € maximum) , on  constate d’importantes variations de l’AAH allant de 118,51 € à 776,59 €. </a:t>
            </a:r>
          </a:p>
          <a:p>
            <a:endParaRPr lang="fr-FR" sz="1400" dirty="0"/>
          </a:p>
        </p:txBody>
      </p:sp>
      <p:sp>
        <p:nvSpPr>
          <p:cNvPr id="7" name="Espace réservé du numéro de diapositive 6"/>
          <p:cNvSpPr>
            <a:spLocks noGrp="1"/>
          </p:cNvSpPr>
          <p:nvPr>
            <p:ph type="sldNum" sz="quarter" idx="15"/>
          </p:nvPr>
        </p:nvSpPr>
        <p:spPr/>
        <p:txBody>
          <a:bodyPr/>
          <a:lstStyle/>
          <a:p>
            <a:fld id="{F26E1E35-03F9-400D-A605-029CE8958657}" type="slidenum">
              <a:rPr lang="fr-FR" smtClean="0"/>
              <a:pPr/>
              <a:t>22</a:t>
            </a:fld>
            <a:endParaRPr lang="fr-FR" dirty="0"/>
          </a:p>
        </p:txBody>
      </p:sp>
      <p:graphicFrame>
        <p:nvGraphicFramePr>
          <p:cNvPr id="9" name="Graphique 8"/>
          <p:cNvGraphicFramePr/>
          <p:nvPr/>
        </p:nvGraphicFramePr>
        <p:xfrm>
          <a:off x="0" y="1268760"/>
          <a:ext cx="8748464" cy="504056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5"/>
          </p:nvPr>
        </p:nvSpPr>
        <p:spPr/>
        <p:txBody>
          <a:bodyPr/>
          <a:lstStyle/>
          <a:p>
            <a:fld id="{F26E1E35-03F9-400D-A605-029CE8958657}" type="slidenum">
              <a:rPr lang="fr-FR" smtClean="0"/>
              <a:pPr/>
              <a:t>23</a:t>
            </a:fld>
            <a:endParaRPr lang="fr-FR" dirty="0"/>
          </a:p>
        </p:txBody>
      </p:sp>
      <p:sp>
        <p:nvSpPr>
          <p:cNvPr id="5" name="Rectangle 4"/>
          <p:cNvSpPr/>
          <p:nvPr/>
        </p:nvSpPr>
        <p:spPr>
          <a:xfrm>
            <a:off x="539552" y="548680"/>
            <a:ext cx="7848872" cy="6463308"/>
          </a:xfrm>
          <a:prstGeom prst="rect">
            <a:avLst/>
          </a:prstGeom>
        </p:spPr>
        <p:txBody>
          <a:bodyPr wrap="square">
            <a:spAutoFit/>
          </a:bodyPr>
          <a:lstStyle/>
          <a:p>
            <a:pPr algn="just"/>
            <a:r>
              <a:rPr lang="fr-FR" dirty="0" smtClean="0"/>
              <a:t>CONSTAT :</a:t>
            </a:r>
          </a:p>
          <a:p>
            <a:pPr algn="just"/>
            <a:endParaRPr lang="fr-FR" dirty="0" smtClean="0"/>
          </a:p>
          <a:p>
            <a:pPr algn="just">
              <a:buFontTx/>
              <a:buChar char="-"/>
            </a:pPr>
            <a:r>
              <a:rPr lang="fr-FR" dirty="0" smtClean="0"/>
              <a:t>Pour les travailleurs d’E.S.A.T dont le taux d’incapacité est compris entre 50 et 79 %, nous observons une nette diminution des revenus globaux, par rapport aux travailleurs qui ont un taux d’invalidité de 80% et plus.</a:t>
            </a:r>
          </a:p>
          <a:p>
            <a:pPr algn="just">
              <a:buFontTx/>
              <a:buChar char="-"/>
            </a:pPr>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r>
              <a:rPr lang="fr-FR" dirty="0" smtClean="0"/>
              <a:t>En conclusion, plus le travailleur d’E.S.A.T est « autonome » moins il a de ressources globales. Donc moins de ressources financières pour assumer une vie sociale en autonomie selon ses légitimes aspirations (logement, alimentation,…)</a:t>
            </a:r>
          </a:p>
          <a:p>
            <a:pPr algn="just">
              <a:buFontTx/>
              <a:buChar char="-"/>
            </a:pPr>
            <a:endParaRPr lang="fr-FR" dirty="0" smtClean="0"/>
          </a:p>
          <a:p>
            <a:pPr algn="just">
              <a:buFontTx/>
              <a:buChar char="-"/>
            </a:pPr>
            <a:endParaRPr lang="fr-FR" dirty="0" smtClean="0"/>
          </a:p>
          <a:p>
            <a:pPr algn="just">
              <a:buFontTx/>
              <a:buChar char="-"/>
            </a:pPr>
            <a:endParaRPr lang="fr-FR" dirty="0" smtClean="0"/>
          </a:p>
          <a:p>
            <a:pPr algn="just"/>
            <a:endParaRPr lang="fr-FR" dirty="0" smtClean="0"/>
          </a:p>
        </p:txBody>
      </p:sp>
      <p:pic>
        <p:nvPicPr>
          <p:cNvPr id="39938" name="Picture 2"/>
          <p:cNvPicPr>
            <a:picLocks noChangeAspect="1" noChangeArrowheads="1"/>
          </p:cNvPicPr>
          <p:nvPr/>
        </p:nvPicPr>
        <p:blipFill>
          <a:blip r:embed="rId2" cstate="print"/>
          <a:srcRect l="12278"/>
          <a:stretch>
            <a:fillRect/>
          </a:stretch>
        </p:blipFill>
        <p:spPr bwMode="auto">
          <a:xfrm>
            <a:off x="2843808" y="2348880"/>
            <a:ext cx="3601219" cy="1676400"/>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0" y="0"/>
            <a:ext cx="8749480" cy="747464"/>
          </a:xfrm>
        </p:spPr>
        <p:style>
          <a:lnRef idx="2">
            <a:schemeClr val="accent1"/>
          </a:lnRef>
          <a:fillRef idx="1">
            <a:schemeClr val="lt1"/>
          </a:fillRef>
          <a:effectRef idx="0">
            <a:schemeClr val="accent1"/>
          </a:effectRef>
          <a:fontRef idx="minor">
            <a:schemeClr val="dk1"/>
          </a:fontRef>
        </p:style>
        <p:txBody>
          <a:bodyPr>
            <a:noAutofit/>
          </a:bodyPr>
          <a:lstStyle/>
          <a:p>
            <a:pPr algn="ctr"/>
            <a:r>
              <a:rPr lang="fr-FR" sz="2000" u="sng" dirty="0" smtClean="0"/>
              <a:t>CONSTATS ET ANALYSE:</a:t>
            </a:r>
            <a:r>
              <a:rPr lang="fr-FR" sz="2000" dirty="0" smtClean="0"/>
              <a:t/>
            </a:r>
            <a:br>
              <a:rPr lang="fr-FR" sz="2000" dirty="0" smtClean="0"/>
            </a:br>
            <a:r>
              <a:rPr lang="fr-FR" sz="2000" b="1" u="sng" dirty="0" smtClean="0"/>
              <a:t>à  temps PLEIN ET TI entre 50 et 79 % (59 EXEMPLES)</a:t>
            </a:r>
            <a:endParaRPr lang="fr-FR" sz="2000" b="1" u="sng" dirty="0"/>
          </a:p>
        </p:txBody>
      </p:sp>
      <p:sp>
        <p:nvSpPr>
          <p:cNvPr id="7" name="ZoneTexte 6"/>
          <p:cNvSpPr txBox="1"/>
          <p:nvPr/>
        </p:nvSpPr>
        <p:spPr>
          <a:xfrm>
            <a:off x="5652120" y="1052736"/>
            <a:ext cx="3168352" cy="6401753"/>
          </a:xfrm>
          <a:prstGeom prst="rect">
            <a:avLst/>
          </a:prstGeom>
          <a:noFill/>
        </p:spPr>
        <p:txBody>
          <a:bodyPr wrap="square" rtlCol="0">
            <a:spAutoFit/>
          </a:bodyPr>
          <a:lstStyle/>
          <a:p>
            <a:pPr algn="just"/>
            <a:r>
              <a:rPr lang="fr-FR" sz="1600" b="1" u="sng" dirty="0" smtClean="0"/>
              <a:t>Observations :</a:t>
            </a:r>
          </a:p>
          <a:p>
            <a:pPr algn="just"/>
            <a:endParaRPr lang="fr-FR" sz="1600" b="1" dirty="0" smtClean="0">
              <a:solidFill>
                <a:srgbClr val="DE00DE"/>
              </a:solidFill>
            </a:endParaRPr>
          </a:p>
          <a:p>
            <a:pPr algn="just"/>
            <a:r>
              <a:rPr lang="fr-FR" sz="1600" dirty="0" smtClean="0"/>
              <a:t>Pour les personnes externes, autonomes en appartement,  on constate des disparités importantes  dans l’attribution de l’AAH alors que ce sont celles qui ont davantage besoin de ressources.</a:t>
            </a:r>
          </a:p>
          <a:p>
            <a:pPr algn="just"/>
            <a:endParaRPr lang="fr-FR" sz="1600" dirty="0" smtClean="0"/>
          </a:p>
          <a:p>
            <a:pPr algn="just"/>
            <a:endParaRPr lang="fr-FR" sz="1600" dirty="0" smtClean="0"/>
          </a:p>
          <a:p>
            <a:pPr algn="just"/>
            <a:r>
              <a:rPr lang="fr-FR" sz="1600" b="1" dirty="0" smtClean="0"/>
              <a:t>-Même constat que pour les travailleurs à 1 ETP et TI&gt;80 (cf. diapositive 10), </a:t>
            </a:r>
            <a:r>
              <a:rPr lang="fr-FR" sz="1600" dirty="0" smtClean="0"/>
              <a:t>en moyenne nous pouvons observer que plus le salaire direct est augmenté par l’E.S.A.T, plus l’AAH diminue. (</a:t>
            </a:r>
            <a:r>
              <a:rPr lang="fr-FR" sz="1600" b="1" u="sng" dirty="0" smtClean="0">
                <a:solidFill>
                  <a:srgbClr val="DE00DE"/>
                </a:solidFill>
              </a:rPr>
              <a:t>cf lignes surlignées</a:t>
            </a:r>
            <a:r>
              <a:rPr lang="fr-FR" sz="1600" u="sng" dirty="0" smtClean="0"/>
              <a:t>)</a:t>
            </a:r>
          </a:p>
          <a:p>
            <a:pPr algn="just"/>
            <a:endParaRPr lang="fr-FR" sz="1600" dirty="0" smtClean="0"/>
          </a:p>
          <a:p>
            <a:endParaRPr lang="fr-FR" b="1" u="sng" dirty="0" smtClean="0"/>
          </a:p>
          <a:p>
            <a:endParaRPr lang="fr-FR" dirty="0" smtClean="0"/>
          </a:p>
          <a:p>
            <a:endParaRPr lang="fr-FR" dirty="0" smtClean="0"/>
          </a:p>
          <a:p>
            <a:endParaRPr lang="fr-FR" dirty="0" smtClean="0"/>
          </a:p>
          <a:p>
            <a:endParaRPr lang="fr-FR" dirty="0"/>
          </a:p>
        </p:txBody>
      </p:sp>
      <p:pic>
        <p:nvPicPr>
          <p:cNvPr id="5125" name="Picture 5"/>
          <p:cNvPicPr>
            <a:picLocks noChangeAspect="1" noChangeArrowheads="1"/>
          </p:cNvPicPr>
          <p:nvPr/>
        </p:nvPicPr>
        <p:blipFill>
          <a:blip r:embed="rId2" cstate="print"/>
          <a:srcRect/>
          <a:stretch>
            <a:fillRect/>
          </a:stretch>
        </p:blipFill>
        <p:spPr bwMode="auto">
          <a:xfrm>
            <a:off x="251520" y="836712"/>
            <a:ext cx="5203739" cy="5760640"/>
          </a:xfrm>
          <a:prstGeom prst="rect">
            <a:avLst/>
          </a:prstGeom>
          <a:noFill/>
          <a:ln w="9525">
            <a:solidFill>
              <a:schemeClr val="tx1"/>
            </a:solidFill>
            <a:miter lim="800000"/>
            <a:headEnd/>
            <a:tailEnd/>
          </a:ln>
          <a:effectLst/>
        </p:spPr>
      </p:pic>
      <p:sp>
        <p:nvSpPr>
          <p:cNvPr id="14" name="Accolade fermante 13"/>
          <p:cNvSpPr/>
          <p:nvPr/>
        </p:nvSpPr>
        <p:spPr>
          <a:xfrm>
            <a:off x="5436096" y="1916832"/>
            <a:ext cx="216024" cy="151216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6" name="Espace réservé du numéro de diapositive 5"/>
          <p:cNvSpPr>
            <a:spLocks noGrp="1"/>
          </p:cNvSpPr>
          <p:nvPr>
            <p:ph type="sldNum" sz="quarter" idx="15"/>
          </p:nvPr>
        </p:nvSpPr>
        <p:spPr/>
        <p:txBody>
          <a:bodyPr/>
          <a:lstStyle/>
          <a:p>
            <a:fld id="{F26E1E35-03F9-400D-A605-029CE8958657}" type="slidenum">
              <a:rPr lang="fr-FR" smtClean="0"/>
              <a:pPr/>
              <a:t>24</a:t>
            </a:fld>
            <a:endParaRPr lang="fr-F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0" y="188640"/>
            <a:ext cx="8749480" cy="792088"/>
          </a:xfrm>
          <a:prstGeom prst="rect">
            <a:avLst/>
          </a:prstGeom>
        </p:spPr>
        <p:style>
          <a:lnRef idx="2">
            <a:schemeClr val="accent1"/>
          </a:lnRef>
          <a:fillRef idx="1">
            <a:schemeClr val="lt1"/>
          </a:fillRef>
          <a:effectRef idx="0">
            <a:schemeClr val="accent1"/>
          </a:effectRef>
          <a:fontRef idx="minor">
            <a:schemeClr val="dk1"/>
          </a:fontRef>
        </p:style>
        <p:txBody>
          <a:bodyPr vert="horz" anchor="b">
            <a:noAutofit/>
          </a:bodyPr>
          <a:lstStyle/>
          <a:p>
            <a:pPr lvl="0" algn="ctr">
              <a:spcBef>
                <a:spcPct val="0"/>
              </a:spcBef>
            </a:pPr>
            <a:r>
              <a:rPr lang="fr-FR" sz="2000" cap="small" dirty="0" smtClean="0"/>
              <a:t>III – Traitement des résultats (aide au poste croissante) : </a:t>
            </a:r>
          </a:p>
          <a:p>
            <a:pPr lvl="0" algn="ctr">
              <a:spcBef>
                <a:spcPct val="0"/>
              </a:spcBef>
            </a:pPr>
            <a:r>
              <a:rPr kumimoji="0" lang="fr-FR" sz="2000" b="0" i="0" u="none" strike="noStrike" kern="1200" cap="small" spc="0" normalizeH="0" baseline="0" noProof="0" dirty="0" smtClean="0">
                <a:ln>
                  <a:noFill/>
                </a:ln>
                <a:solidFill>
                  <a:schemeClr val="dk1"/>
                </a:solidFill>
                <a:effectLst/>
                <a:uLnTx/>
                <a:uFillTx/>
                <a:latin typeface="+mn-lt"/>
                <a:ea typeface="+mn-ea"/>
                <a:cs typeface="+mn-cs"/>
              </a:rPr>
              <a:t>3EME SITUATION</a:t>
            </a:r>
            <a:r>
              <a:rPr kumimoji="0" lang="fr-FR" sz="2000" b="0" i="0" u="none" strike="noStrike" kern="1200" cap="small" spc="0" normalizeH="0" noProof="0" dirty="0" smtClean="0">
                <a:ln>
                  <a:noFill/>
                </a:ln>
                <a:solidFill>
                  <a:schemeClr val="dk1"/>
                </a:solidFill>
                <a:effectLst/>
                <a:uLnTx/>
                <a:uFillTx/>
                <a:latin typeface="+mn-lt"/>
                <a:ea typeface="+mn-ea"/>
                <a:cs typeface="+mn-cs"/>
              </a:rPr>
              <a:t> : </a:t>
            </a:r>
            <a:r>
              <a:rPr kumimoji="0" lang="fr-FR" sz="2000" b="1" i="0" u="sng" strike="noStrike" kern="1200" cap="small" spc="0" normalizeH="0" baseline="0" noProof="0" dirty="0" smtClean="0">
                <a:ln>
                  <a:noFill/>
                </a:ln>
                <a:solidFill>
                  <a:schemeClr val="dk1"/>
                </a:solidFill>
                <a:effectLst/>
                <a:uLnTx/>
                <a:uFillTx/>
                <a:latin typeface="+mn-lt"/>
                <a:ea typeface="+mn-ea"/>
                <a:cs typeface="+mn-cs"/>
              </a:rPr>
              <a:t>à  temps partiel ET TI &gt;80% (6</a:t>
            </a:r>
            <a:r>
              <a:rPr kumimoji="0" lang="fr-FR" sz="2000" b="1" i="0" u="sng" strike="noStrike" kern="1200" cap="small" spc="0" normalizeH="0" noProof="0" dirty="0" smtClean="0">
                <a:ln>
                  <a:noFill/>
                </a:ln>
                <a:solidFill>
                  <a:schemeClr val="dk1"/>
                </a:solidFill>
                <a:effectLst/>
                <a:uLnTx/>
                <a:uFillTx/>
                <a:latin typeface="+mn-lt"/>
                <a:ea typeface="+mn-ea"/>
                <a:cs typeface="+mn-cs"/>
              </a:rPr>
              <a:t> exemples)</a:t>
            </a:r>
            <a:endParaRPr kumimoji="0" lang="fr-FR" sz="2000" b="1" i="0" u="sng" strike="noStrike" kern="1200" cap="small" spc="0" normalizeH="0" baseline="0" noProof="0" dirty="0">
              <a:ln>
                <a:noFill/>
              </a:ln>
              <a:solidFill>
                <a:schemeClr val="dk1"/>
              </a:solidFill>
              <a:effectLst/>
              <a:uLnTx/>
              <a:uFillTx/>
              <a:latin typeface="+mn-lt"/>
              <a:ea typeface="+mn-ea"/>
              <a:cs typeface="+mn-cs"/>
            </a:endParaRPr>
          </a:p>
        </p:txBody>
      </p:sp>
      <p:sp>
        <p:nvSpPr>
          <p:cNvPr id="7" name="Espace réservé du numéro de diapositive 6"/>
          <p:cNvSpPr>
            <a:spLocks noGrp="1"/>
          </p:cNvSpPr>
          <p:nvPr>
            <p:ph type="sldNum" sz="quarter" idx="15"/>
          </p:nvPr>
        </p:nvSpPr>
        <p:spPr/>
        <p:txBody>
          <a:bodyPr/>
          <a:lstStyle/>
          <a:p>
            <a:fld id="{F26E1E35-03F9-400D-A605-029CE8958657}" type="slidenum">
              <a:rPr lang="fr-FR" smtClean="0"/>
              <a:pPr/>
              <a:t>25</a:t>
            </a:fld>
            <a:endParaRPr lang="fr-FR" dirty="0"/>
          </a:p>
        </p:txBody>
      </p:sp>
      <p:sp>
        <p:nvSpPr>
          <p:cNvPr id="17" name="ZoneTexte 16"/>
          <p:cNvSpPr txBox="1"/>
          <p:nvPr/>
        </p:nvSpPr>
        <p:spPr>
          <a:xfrm>
            <a:off x="323528" y="2852936"/>
            <a:ext cx="8208912" cy="1754326"/>
          </a:xfrm>
          <a:prstGeom prst="rect">
            <a:avLst/>
          </a:prstGeom>
          <a:noFill/>
        </p:spPr>
        <p:txBody>
          <a:bodyPr wrap="square" rtlCol="0">
            <a:spAutoFit/>
          </a:bodyPr>
          <a:lstStyle/>
          <a:p>
            <a:pPr algn="just"/>
            <a:r>
              <a:rPr lang="fr-FR" dirty="0" smtClean="0"/>
              <a:t>Ces exemples permettent de constater une disparité importante pour un travailleur à 0,57 ETP, dont le taux d’incapacité est &gt; 80% : celui-ci dispose de moins de ressources globales que  les autres travailleurs de cet exemple alors que son salaire direct est le plus élevé avec 10,35 % du SMIC et que son temps de travail est supérieur (0.37 et 0.50 ETP).</a:t>
            </a:r>
            <a:endParaRPr lang="fr-FR" b="1" dirty="0" smtClean="0"/>
          </a:p>
          <a:p>
            <a:endParaRPr lang="fr-FR" dirty="0"/>
          </a:p>
        </p:txBody>
      </p:sp>
      <p:pic>
        <p:nvPicPr>
          <p:cNvPr id="7169" name="Picture 1"/>
          <p:cNvPicPr>
            <a:picLocks noChangeAspect="1" noChangeArrowheads="1"/>
          </p:cNvPicPr>
          <p:nvPr/>
        </p:nvPicPr>
        <p:blipFill>
          <a:blip r:embed="rId3" cstate="print"/>
          <a:srcRect/>
          <a:stretch>
            <a:fillRect/>
          </a:stretch>
        </p:blipFill>
        <p:spPr bwMode="auto">
          <a:xfrm>
            <a:off x="179512" y="1124744"/>
            <a:ext cx="8667130" cy="16707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p:cNvPicPr>
            <a:picLocks noChangeAspect="1" noChangeArrowheads="1"/>
          </p:cNvPicPr>
          <p:nvPr/>
        </p:nvPicPr>
        <p:blipFill>
          <a:blip r:embed="rId2" cstate="print"/>
          <a:srcRect/>
          <a:stretch>
            <a:fillRect/>
          </a:stretch>
        </p:blipFill>
        <p:spPr bwMode="auto">
          <a:xfrm>
            <a:off x="0" y="1196752"/>
            <a:ext cx="8896871" cy="1492274"/>
          </a:xfrm>
          <a:prstGeom prst="rect">
            <a:avLst/>
          </a:prstGeom>
          <a:noFill/>
          <a:ln w="9525">
            <a:noFill/>
            <a:miter lim="800000"/>
            <a:headEnd/>
            <a:tailEnd/>
          </a:ln>
          <a:effectLst/>
        </p:spPr>
      </p:pic>
      <p:sp>
        <p:nvSpPr>
          <p:cNvPr id="5" name="Titre 1"/>
          <p:cNvSpPr txBox="1">
            <a:spLocks/>
          </p:cNvSpPr>
          <p:nvPr/>
        </p:nvSpPr>
        <p:spPr>
          <a:xfrm>
            <a:off x="0" y="188640"/>
            <a:ext cx="8820472" cy="864096"/>
          </a:xfrm>
          <a:prstGeom prst="rect">
            <a:avLst/>
          </a:prstGeom>
        </p:spPr>
        <p:style>
          <a:lnRef idx="2">
            <a:schemeClr val="accent1"/>
          </a:lnRef>
          <a:fillRef idx="1">
            <a:schemeClr val="lt1"/>
          </a:fillRef>
          <a:effectRef idx="0">
            <a:schemeClr val="accent1"/>
          </a:effectRef>
          <a:fontRef idx="minor">
            <a:schemeClr val="dk1"/>
          </a:fontRef>
        </p:style>
        <p:txBody>
          <a:bodyPr vert="horz" anchor="b">
            <a:noAutofit/>
          </a:bodyPr>
          <a:lstStyle/>
          <a:p>
            <a:pPr algn="ctr">
              <a:spcBef>
                <a:spcPct val="0"/>
              </a:spcBef>
            </a:pPr>
            <a:r>
              <a:rPr lang="fr-FR" cap="small" dirty="0" smtClean="0"/>
              <a:t>III – Traitement des résultats (aide au poste croissante) :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b="0" i="0" u="none" strike="noStrike" kern="1200" cap="small" spc="0" normalizeH="0" baseline="0" noProof="0" dirty="0" smtClean="0">
                <a:ln>
                  <a:noFill/>
                </a:ln>
                <a:solidFill>
                  <a:schemeClr val="dk1"/>
                </a:solidFill>
                <a:effectLst/>
                <a:uLnTx/>
                <a:uFillTx/>
                <a:latin typeface="+mn-lt"/>
                <a:ea typeface="+mn-ea"/>
                <a:cs typeface="+mn-cs"/>
              </a:rPr>
              <a:t>4eme situation</a:t>
            </a:r>
            <a:r>
              <a:rPr kumimoji="0" lang="fr-FR" b="0" i="0" u="none" strike="noStrike" kern="1200" cap="small" spc="0" normalizeH="0" noProof="0" dirty="0" smtClean="0">
                <a:ln>
                  <a:noFill/>
                </a:ln>
                <a:solidFill>
                  <a:schemeClr val="dk1"/>
                </a:solidFill>
                <a:effectLst/>
                <a:uLnTx/>
                <a:uFillTx/>
                <a:latin typeface="+mn-lt"/>
                <a:ea typeface="+mn-ea"/>
                <a:cs typeface="+mn-cs"/>
              </a:rPr>
              <a:t> : </a:t>
            </a:r>
            <a:r>
              <a:rPr kumimoji="0" lang="fr-FR" b="1" i="0" u="sng" strike="noStrike" kern="1200" cap="small" spc="0" normalizeH="0" baseline="0" noProof="0" dirty="0" smtClean="0">
                <a:ln>
                  <a:noFill/>
                </a:ln>
                <a:solidFill>
                  <a:schemeClr val="dk1"/>
                </a:solidFill>
                <a:effectLst/>
                <a:uLnTx/>
                <a:uFillTx/>
                <a:latin typeface="+mn-lt"/>
                <a:ea typeface="+mn-ea"/>
                <a:cs typeface="+mn-cs"/>
              </a:rPr>
              <a:t>à  temps partiel ET TI ENTRE 50 ET</a:t>
            </a:r>
            <a:r>
              <a:rPr kumimoji="0" lang="fr-FR" b="1" i="0" u="sng" strike="noStrike" kern="1200" cap="small" spc="0" normalizeH="0" noProof="0" dirty="0" smtClean="0">
                <a:ln>
                  <a:noFill/>
                </a:ln>
                <a:solidFill>
                  <a:schemeClr val="dk1"/>
                </a:solidFill>
                <a:effectLst/>
                <a:uLnTx/>
                <a:uFillTx/>
                <a:latin typeface="+mn-lt"/>
                <a:ea typeface="+mn-ea"/>
                <a:cs typeface="+mn-cs"/>
              </a:rPr>
              <a:t> 79% (7 exemples)</a:t>
            </a:r>
            <a:endParaRPr kumimoji="0" lang="fr-FR" b="1" i="0" u="sng" strike="noStrike" kern="1200" cap="small" spc="0" normalizeH="0" baseline="0" noProof="0" dirty="0">
              <a:ln>
                <a:noFill/>
              </a:ln>
              <a:solidFill>
                <a:schemeClr val="dk1"/>
              </a:solidFill>
              <a:effectLst/>
              <a:uLnTx/>
              <a:uFillTx/>
              <a:latin typeface="+mn-lt"/>
              <a:ea typeface="+mn-ea"/>
              <a:cs typeface="+mn-cs"/>
            </a:endParaRPr>
          </a:p>
        </p:txBody>
      </p:sp>
      <p:sp>
        <p:nvSpPr>
          <p:cNvPr id="8" name="ZoneTexte 7"/>
          <p:cNvSpPr txBox="1"/>
          <p:nvPr/>
        </p:nvSpPr>
        <p:spPr>
          <a:xfrm>
            <a:off x="323528" y="3284984"/>
            <a:ext cx="8208912" cy="2031325"/>
          </a:xfrm>
          <a:prstGeom prst="rect">
            <a:avLst/>
          </a:prstGeom>
          <a:noFill/>
        </p:spPr>
        <p:txBody>
          <a:bodyPr wrap="square" rtlCol="0">
            <a:spAutoFit/>
          </a:bodyPr>
          <a:lstStyle/>
          <a:p>
            <a:pPr algn="just"/>
            <a:r>
              <a:rPr lang="fr-FR" dirty="0" smtClean="0"/>
              <a:t>On s’aperçoit que 2 personnes à temps partiel peuvent avoir une AAH de plus de 700 € leur permettant d’atteindre des ressources cumulées de 1091 € (50%ETP) à 1201 € (63% ETP) alors qu’une personne à temps plein peut percevoir une AAH de 310.76 € lui permettant un revenu cumulé de 987 € seulement.</a:t>
            </a:r>
          </a:p>
          <a:p>
            <a:pPr algn="just"/>
            <a:r>
              <a:rPr lang="fr-FR" dirty="0" smtClean="0"/>
              <a:t> </a:t>
            </a:r>
            <a:r>
              <a:rPr lang="fr-FR" b="1" dirty="0" smtClean="0"/>
              <a:t>(cf. diapositive 6)</a:t>
            </a:r>
          </a:p>
          <a:p>
            <a:endParaRPr lang="fr-FR" dirty="0"/>
          </a:p>
        </p:txBody>
      </p:sp>
      <p:sp>
        <p:nvSpPr>
          <p:cNvPr id="9" name="Ellipse 8"/>
          <p:cNvSpPr/>
          <p:nvPr/>
        </p:nvSpPr>
        <p:spPr>
          <a:xfrm>
            <a:off x="4860032" y="2348880"/>
            <a:ext cx="432048"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Ellipse 9"/>
          <p:cNvSpPr/>
          <p:nvPr/>
        </p:nvSpPr>
        <p:spPr>
          <a:xfrm>
            <a:off x="4860032" y="1700808"/>
            <a:ext cx="432048"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Espace réservé du numéro de diapositive 10"/>
          <p:cNvSpPr>
            <a:spLocks noGrp="1"/>
          </p:cNvSpPr>
          <p:nvPr>
            <p:ph type="sldNum" sz="quarter" idx="15"/>
          </p:nvPr>
        </p:nvSpPr>
        <p:spPr/>
        <p:txBody>
          <a:bodyPr/>
          <a:lstStyle/>
          <a:p>
            <a:fld id="{F26E1E35-03F9-400D-A605-029CE8958657}" type="slidenum">
              <a:rPr lang="fr-FR" smtClean="0"/>
              <a:pPr/>
              <a:t>26</a:t>
            </a:fld>
            <a:endParaRPr lang="fr-FR" dirty="0"/>
          </a:p>
        </p:txBody>
      </p:sp>
      <p:sp>
        <p:nvSpPr>
          <p:cNvPr id="12" name="Flèche courbée vers la gauche 11"/>
          <p:cNvSpPr/>
          <p:nvPr/>
        </p:nvSpPr>
        <p:spPr>
          <a:xfrm>
            <a:off x="6228184" y="1772816"/>
            <a:ext cx="216024" cy="720080"/>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908720"/>
          </a:xfrm>
        </p:spPr>
        <p:style>
          <a:lnRef idx="2">
            <a:schemeClr val="accent1"/>
          </a:lnRef>
          <a:fillRef idx="1">
            <a:schemeClr val="lt1"/>
          </a:fillRef>
          <a:effectRef idx="0">
            <a:schemeClr val="accent1"/>
          </a:effectRef>
          <a:fontRef idx="minor">
            <a:schemeClr val="dk1"/>
          </a:fontRef>
        </p:style>
        <p:txBody>
          <a:bodyPr>
            <a:noAutofit/>
          </a:bodyPr>
          <a:lstStyle/>
          <a:p>
            <a:pPr algn="ctr"/>
            <a:r>
              <a:rPr lang="fr-FR" sz="2000" b="1" u="sng" dirty="0" smtClean="0"/>
              <a:t>5</a:t>
            </a:r>
            <a:r>
              <a:rPr lang="fr-FR" sz="2000" b="1" u="sng" baseline="30000" dirty="0" smtClean="0"/>
              <a:t>e</a:t>
            </a:r>
            <a:r>
              <a:rPr lang="fr-FR" sz="2000" b="1" u="sng" dirty="0" smtClean="0"/>
              <a:t> graphique : A aide au poste egale, a 1 etp</a:t>
            </a:r>
            <a:r>
              <a:rPr lang="fr-FR" sz="2000" dirty="0" smtClean="0"/>
              <a:t/>
            </a:r>
            <a:br>
              <a:rPr lang="fr-FR" sz="2000" dirty="0" smtClean="0"/>
            </a:br>
            <a:r>
              <a:rPr lang="fr-FR" sz="2000" dirty="0" smtClean="0"/>
              <a:t>2 courbes 1 etp l’une 50&lt;TI&lt;79 et l’autre TI &gt; 80 (11 exemples) </a:t>
            </a:r>
            <a:endParaRPr lang="fr-FR" sz="2000" dirty="0"/>
          </a:p>
        </p:txBody>
      </p:sp>
      <p:sp>
        <p:nvSpPr>
          <p:cNvPr id="5" name="ZoneTexte 4"/>
          <p:cNvSpPr txBox="1"/>
          <p:nvPr/>
        </p:nvSpPr>
        <p:spPr>
          <a:xfrm>
            <a:off x="0" y="5445224"/>
            <a:ext cx="8100392" cy="1323439"/>
          </a:xfrm>
          <a:prstGeom prst="rect">
            <a:avLst/>
          </a:prstGeom>
          <a:solidFill>
            <a:schemeClr val="bg1"/>
          </a:solidFill>
        </p:spPr>
        <p:txBody>
          <a:bodyPr wrap="square" rtlCol="0">
            <a:spAutoFit/>
          </a:bodyPr>
          <a:lstStyle/>
          <a:p>
            <a:pPr algn="just"/>
            <a:r>
              <a:rPr lang="fr-FR" sz="1600" dirty="0" smtClean="0"/>
              <a:t>On peut constater que les personnes qui ont un taux d’invalidité de plus de 80% bénéficient de revenus supérieurs et d’une AAH supérieure à ceux qui ont un TI compris entre 50-79%. L’écart le plus </a:t>
            </a:r>
            <a:r>
              <a:rPr lang="fr-FR" sz="1600" b="1" dirty="0" smtClean="0"/>
              <a:t>significatif</a:t>
            </a:r>
            <a:r>
              <a:rPr lang="fr-FR" sz="1600" dirty="0" smtClean="0"/>
              <a:t> en € pour un même salaire direct peut atteindre jusqu’à 382 € dans l’attribution de l’AAH (cf. tableau diapositive suivante).</a:t>
            </a:r>
            <a:endParaRPr lang="fr-FR" dirty="0"/>
          </a:p>
        </p:txBody>
      </p:sp>
      <p:sp>
        <p:nvSpPr>
          <p:cNvPr id="6" name="Espace réservé du numéro de diapositive 5"/>
          <p:cNvSpPr>
            <a:spLocks noGrp="1"/>
          </p:cNvSpPr>
          <p:nvPr>
            <p:ph type="sldNum" sz="quarter" idx="15"/>
          </p:nvPr>
        </p:nvSpPr>
        <p:spPr/>
        <p:txBody>
          <a:bodyPr/>
          <a:lstStyle/>
          <a:p>
            <a:r>
              <a:rPr lang="fr-FR" dirty="0" smtClean="0"/>
              <a:t> </a:t>
            </a:r>
            <a:fld id="{F26E1E35-03F9-400D-A605-029CE8958657}" type="slidenum">
              <a:rPr lang="fr-FR" smtClean="0"/>
              <a:pPr/>
              <a:t>27</a:t>
            </a:fld>
            <a:endParaRPr lang="fr-FR" dirty="0"/>
          </a:p>
        </p:txBody>
      </p:sp>
      <p:graphicFrame>
        <p:nvGraphicFramePr>
          <p:cNvPr id="7" name="Graphique 6"/>
          <p:cNvGraphicFramePr/>
          <p:nvPr/>
        </p:nvGraphicFramePr>
        <p:xfrm>
          <a:off x="539552" y="1052736"/>
          <a:ext cx="7632848" cy="410445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a:spLocks noGrp="1"/>
          </p:cNvSpPr>
          <p:nvPr>
            <p:ph type="title"/>
          </p:nvPr>
        </p:nvSpPr>
        <p:spPr>
          <a:xfrm>
            <a:off x="0" y="0"/>
            <a:ext cx="9144000" cy="908720"/>
          </a:xfrm>
        </p:spPr>
        <p:style>
          <a:lnRef idx="2">
            <a:schemeClr val="accent1"/>
          </a:lnRef>
          <a:fillRef idx="1">
            <a:schemeClr val="lt1"/>
          </a:fillRef>
          <a:effectRef idx="0">
            <a:schemeClr val="accent1"/>
          </a:effectRef>
          <a:fontRef idx="minor">
            <a:schemeClr val="dk1"/>
          </a:fontRef>
        </p:style>
        <p:txBody>
          <a:bodyPr>
            <a:noAutofit/>
          </a:bodyPr>
          <a:lstStyle/>
          <a:p>
            <a:pPr algn="ctr"/>
            <a:r>
              <a:rPr lang="fr-FR" sz="2000" b="1" u="sng" dirty="0" smtClean="0"/>
              <a:t>11 exemples significatifs comparaison attribution aah</a:t>
            </a:r>
            <a:endParaRPr lang="fr-FR" sz="2000" dirty="0"/>
          </a:p>
        </p:txBody>
      </p:sp>
      <p:sp>
        <p:nvSpPr>
          <p:cNvPr id="4" name="Espace réservé du numéro de diapositive 3"/>
          <p:cNvSpPr>
            <a:spLocks noGrp="1"/>
          </p:cNvSpPr>
          <p:nvPr>
            <p:ph type="sldNum" sz="quarter" idx="15"/>
          </p:nvPr>
        </p:nvSpPr>
        <p:spPr/>
        <p:txBody>
          <a:bodyPr/>
          <a:lstStyle/>
          <a:p>
            <a:fld id="{F26E1E35-03F9-400D-A605-029CE8958657}" type="slidenum">
              <a:rPr lang="fr-FR" smtClean="0"/>
              <a:pPr/>
              <a:t>28</a:t>
            </a:fld>
            <a:endParaRPr lang="fr-FR" dirty="0"/>
          </a:p>
        </p:txBody>
      </p:sp>
      <p:pic>
        <p:nvPicPr>
          <p:cNvPr id="7169" name="Picture 1"/>
          <p:cNvPicPr>
            <a:picLocks noChangeAspect="1" noChangeArrowheads="1"/>
          </p:cNvPicPr>
          <p:nvPr/>
        </p:nvPicPr>
        <p:blipFill>
          <a:blip r:embed="rId2" cstate="print"/>
          <a:srcRect/>
          <a:stretch>
            <a:fillRect/>
          </a:stretch>
        </p:blipFill>
        <p:spPr bwMode="auto">
          <a:xfrm>
            <a:off x="0" y="1484784"/>
            <a:ext cx="8865642" cy="3471860"/>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88640"/>
            <a:ext cx="8229600" cy="648072"/>
          </a:xfrm>
        </p:spPr>
        <p:style>
          <a:lnRef idx="2">
            <a:schemeClr val="accent1"/>
          </a:lnRef>
          <a:fillRef idx="1">
            <a:schemeClr val="lt1"/>
          </a:fillRef>
          <a:effectRef idx="0">
            <a:schemeClr val="accent1"/>
          </a:effectRef>
          <a:fontRef idx="minor">
            <a:schemeClr val="dk1"/>
          </a:fontRef>
        </p:style>
        <p:txBody>
          <a:bodyPr>
            <a:noAutofit/>
          </a:bodyPr>
          <a:lstStyle/>
          <a:p>
            <a:r>
              <a:rPr lang="fr-FR" sz="3000" dirty="0" smtClean="0"/>
              <a:t>conclusion</a:t>
            </a:r>
            <a:endParaRPr lang="fr-FR" sz="3000" dirty="0"/>
          </a:p>
        </p:txBody>
      </p:sp>
      <p:sp>
        <p:nvSpPr>
          <p:cNvPr id="3" name="Espace réservé du contenu 2"/>
          <p:cNvSpPr>
            <a:spLocks noGrp="1"/>
          </p:cNvSpPr>
          <p:nvPr>
            <p:ph sz="quarter" idx="1"/>
          </p:nvPr>
        </p:nvSpPr>
        <p:spPr>
          <a:xfrm>
            <a:off x="0" y="1052736"/>
            <a:ext cx="8748464" cy="5400600"/>
          </a:xfrm>
        </p:spPr>
        <p:txBody>
          <a:bodyPr>
            <a:noAutofit/>
          </a:bodyPr>
          <a:lstStyle/>
          <a:p>
            <a:pPr algn="just"/>
            <a:r>
              <a:rPr lang="fr-FR" sz="1500" dirty="0" smtClean="0"/>
              <a:t>De manière générale, nous pouvons observer que plus le salaire direct est augmenté par l’E.S.A.T, plus l’AAH diminue. </a:t>
            </a:r>
            <a:r>
              <a:rPr lang="fr-FR" sz="1500" b="1" u="sng" dirty="0" smtClean="0">
                <a:solidFill>
                  <a:srgbClr val="0033CC"/>
                </a:solidFill>
              </a:rPr>
              <a:t>Il n’y aurait donc pas d’intérêt à augmenter le salaire direct en % du SMIC pour les travailleurs d’E.S.A.T et pour l’E.S.A.T lui-même</a:t>
            </a:r>
          </a:p>
          <a:p>
            <a:pPr algn="just"/>
            <a:r>
              <a:rPr lang="fr-FR" sz="1500" dirty="0" smtClean="0"/>
              <a:t>D’autre part, nous savons qu’à chaque augmentation du salaire direct, l’AAH diminue l’année suivante. Une prime allouée en cours d’année vient donc diminuer l’AAH l’année suivante.</a:t>
            </a:r>
            <a:endParaRPr lang="fr-FR" sz="1500" b="1" u="sng" dirty="0" smtClean="0">
              <a:solidFill>
                <a:srgbClr val="0033CC"/>
              </a:solidFill>
            </a:endParaRPr>
          </a:p>
          <a:p>
            <a:pPr algn="just"/>
            <a:r>
              <a:rPr lang="fr-FR" sz="1500" dirty="0" smtClean="0"/>
              <a:t>En conclusion, plus on augmente le salaire direct des travailleurs d’E.S.A.T, plus la charge commerciale sera importante en comparaison avec le revenu restant pour le travailleur (cumul salaire). L’E.S.A.T paye 103.13 € par travailleur et par mois pour une augmentation de 5% du SMIC. Le travailleur percevra 58.</a:t>
            </a:r>
            <a:r>
              <a:rPr lang="fr-FR" sz="1500" dirty="0" smtClean="0">
                <a:sym typeface="Wingdings" pitchFamily="2" charset="2"/>
              </a:rPr>
              <a:t>46 € sur le salaire net, mais l’AAH ramènera le revenu global des ressources (Salaire net + AAH) à seulement 39.05€ de majoration. </a:t>
            </a:r>
          </a:p>
          <a:p>
            <a:pPr algn="just"/>
            <a:r>
              <a:rPr lang="fr-FR" sz="1500" dirty="0" smtClean="0">
                <a:sym typeface="Wingdings" pitchFamily="2" charset="2"/>
              </a:rPr>
              <a:t>Si l’on considère les ressources des personnes hébergées en foyer, celles-ci ne bénéficient pas de l’augmentation si elles sont présentent 30j/30. D’autre part, si elles sont présentent 20 jours /30 , elles ne percevront que 22.68 € de ressources supplémentaires mensuellement (536.62-559.30€=22.68 €).</a:t>
            </a:r>
          </a:p>
          <a:p>
            <a:pPr algn="just"/>
            <a:r>
              <a:rPr lang="fr-FR" sz="1500" dirty="0" smtClean="0"/>
              <a:t>De surcroit, </a:t>
            </a:r>
            <a:r>
              <a:rPr lang="fr-FR" sz="1500" u="sng" dirty="0" smtClean="0"/>
              <a:t>pour les personnes dont le lieu de résidence est le foyer d’hébergement d’E.S.A.T</a:t>
            </a:r>
            <a:r>
              <a:rPr lang="fr-FR" sz="1500" dirty="0" smtClean="0"/>
              <a:t>, l’augmentation du salaire direct par l’activité commerciale entraîne non seulement une diminution de l’AAH mais en plus elle est récupérée pour grande partie par l’aide sociale départementale. </a:t>
            </a:r>
            <a:r>
              <a:rPr lang="fr-FR" sz="1500" u="sng" dirty="0" smtClean="0"/>
              <a:t>Donc au final le travailleur n’en bénéficie pas</a:t>
            </a:r>
            <a:r>
              <a:rPr lang="fr-FR" sz="1500" dirty="0" smtClean="0"/>
              <a:t>. </a:t>
            </a:r>
            <a:r>
              <a:rPr lang="fr-FR" sz="1500" u="sng" dirty="0" smtClean="0"/>
              <a:t>Cela s’explique par l’application des Décrets 1577 et 1578 du 31 décembre 1977 :</a:t>
            </a:r>
            <a:r>
              <a:rPr lang="fr-FR" sz="1500" dirty="0" smtClean="0"/>
              <a:t> En foyer d’hébergement tous les revenus de la personne en situation de handicap sont reversés au Département, seulement 1/3 du salaire et 10 % de ses autres ressources lui sont reversées (sauf l’allocation au logement qui est intégralement reversée au Département).</a:t>
            </a:r>
          </a:p>
        </p:txBody>
      </p:sp>
      <p:sp>
        <p:nvSpPr>
          <p:cNvPr id="4" name="Espace réservé du numéro de diapositive 3"/>
          <p:cNvSpPr>
            <a:spLocks noGrp="1"/>
          </p:cNvSpPr>
          <p:nvPr>
            <p:ph type="sldNum" sz="quarter" idx="15"/>
          </p:nvPr>
        </p:nvSpPr>
        <p:spPr/>
        <p:txBody>
          <a:bodyPr/>
          <a:lstStyle/>
          <a:p>
            <a:fld id="{F26E1E35-03F9-400D-A605-029CE8958657}" type="slidenum">
              <a:rPr lang="fr-FR" smtClean="0"/>
              <a:pPr/>
              <a:t>29</a:t>
            </a:fld>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5"/>
          </p:nvPr>
        </p:nvSpPr>
        <p:spPr/>
        <p:txBody>
          <a:bodyPr/>
          <a:lstStyle/>
          <a:p>
            <a:fld id="{F26E1E35-03F9-400D-A605-029CE8958657}" type="slidenum">
              <a:rPr lang="fr-FR" smtClean="0"/>
              <a:pPr/>
              <a:t>3</a:t>
            </a:fld>
            <a:endParaRPr lang="fr-FR" dirty="0"/>
          </a:p>
        </p:txBody>
      </p:sp>
      <p:sp>
        <p:nvSpPr>
          <p:cNvPr id="5" name="Espace réservé du contenu 2"/>
          <p:cNvSpPr>
            <a:spLocks noGrp="1"/>
          </p:cNvSpPr>
          <p:nvPr>
            <p:ph sz="quarter" idx="1"/>
          </p:nvPr>
        </p:nvSpPr>
        <p:spPr>
          <a:xfrm>
            <a:off x="395536" y="1124744"/>
            <a:ext cx="8219256" cy="4873752"/>
          </a:xfrm>
        </p:spPr>
        <p:txBody>
          <a:bodyPr>
            <a:normAutofit/>
          </a:bodyPr>
          <a:lstStyle/>
          <a:p>
            <a:pPr marL="0" indent="0" algn="just">
              <a:buNone/>
            </a:pPr>
            <a:endParaRPr lang="fr-FR" sz="1800" dirty="0" smtClean="0"/>
          </a:p>
          <a:p>
            <a:pPr marL="0" indent="0" algn="just">
              <a:buNone/>
            </a:pPr>
            <a:r>
              <a:rPr lang="fr-FR" sz="1800" dirty="0"/>
              <a:t>Cette étude départementale a associé l’ensemble des E.S.A.T. de Charente-Maritime qu’ils soient gérés par une Association ou qu’ils soient issus d’un établissement </a:t>
            </a:r>
            <a:r>
              <a:rPr lang="fr-FR" sz="1800" dirty="0" smtClean="0"/>
              <a:t>public.</a:t>
            </a:r>
          </a:p>
          <a:p>
            <a:pPr marL="0" indent="0" algn="just">
              <a:buNone/>
            </a:pPr>
            <a:endParaRPr lang="fr-FR" sz="1800" dirty="0"/>
          </a:p>
          <a:p>
            <a:pPr marL="0" indent="0" algn="just">
              <a:buNone/>
            </a:pPr>
            <a:r>
              <a:rPr lang="fr-FR" sz="1800" dirty="0" smtClean="0"/>
              <a:t>Le Groupement des Directeurs d’E.S.A.T. de Charente-Maritime a vérifié l’évolution des ressources globales des Travailleurs Handicapés en fonction de plusieurs critères : taux d’invalidité, temps plein, temps partiel… afin de réfléchir à leur politique en matière de Ressources Humaines.</a:t>
            </a:r>
          </a:p>
          <a:p>
            <a:pPr marL="0" indent="0" algn="just">
              <a:buNone/>
            </a:pPr>
            <a:endParaRPr lang="fr-FR" sz="1800" dirty="0"/>
          </a:p>
          <a:p>
            <a:pPr marL="0" indent="0" algn="just">
              <a:buNone/>
            </a:pPr>
            <a:r>
              <a:rPr lang="fr-FR" sz="1800" dirty="0" smtClean="0"/>
              <a:t>Vous trouverez ci-après les premiers constats de cette étude départementale.</a:t>
            </a:r>
          </a:p>
        </p:txBody>
      </p:sp>
    </p:spTree>
    <p:extLst>
      <p:ext uri="{BB962C8B-B14F-4D97-AF65-F5344CB8AC3E}">
        <p14:creationId xmlns:p14="http://schemas.microsoft.com/office/powerpoint/2010/main" val="7300177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0648"/>
            <a:ext cx="8229600" cy="864096"/>
          </a:xfrm>
        </p:spPr>
        <p:style>
          <a:lnRef idx="2">
            <a:schemeClr val="accent1"/>
          </a:lnRef>
          <a:fillRef idx="1">
            <a:schemeClr val="lt1"/>
          </a:fillRef>
          <a:effectRef idx="0">
            <a:schemeClr val="accent1"/>
          </a:effectRef>
          <a:fontRef idx="minor">
            <a:schemeClr val="dk1"/>
          </a:fontRef>
        </p:style>
        <p:txBody>
          <a:bodyPr>
            <a:noAutofit/>
          </a:bodyPr>
          <a:lstStyle/>
          <a:p>
            <a:r>
              <a:rPr lang="fr-FR" sz="3000" dirty="0" smtClean="0"/>
              <a:t>Conclusion</a:t>
            </a:r>
            <a:endParaRPr lang="fr-FR" sz="3000" dirty="0"/>
          </a:p>
        </p:txBody>
      </p:sp>
      <p:sp>
        <p:nvSpPr>
          <p:cNvPr id="3" name="Espace réservé du contenu 2"/>
          <p:cNvSpPr>
            <a:spLocks noGrp="1"/>
          </p:cNvSpPr>
          <p:nvPr>
            <p:ph sz="quarter" idx="1"/>
          </p:nvPr>
        </p:nvSpPr>
        <p:spPr>
          <a:xfrm>
            <a:off x="323528" y="1340768"/>
            <a:ext cx="8363272" cy="5184576"/>
          </a:xfrm>
        </p:spPr>
        <p:txBody>
          <a:bodyPr>
            <a:normAutofit/>
          </a:bodyPr>
          <a:lstStyle/>
          <a:p>
            <a:pPr algn="just"/>
            <a:r>
              <a:rPr lang="fr-FR" sz="2000" dirty="0" smtClean="0"/>
              <a:t>Cette analyse fait ressortir qu’une augmentation de 1% passant le salaire du travailleur de 5 à 6% représente un coût pour l’E.S.A.T de 20.62 € par mois et que la personne ne récupère que 7.81€ par mois.</a:t>
            </a:r>
          </a:p>
          <a:p>
            <a:pPr algn="just"/>
            <a:r>
              <a:rPr lang="fr-FR" sz="2000" dirty="0" smtClean="0"/>
              <a:t>Une augmentation de 5% de la masse brute d’un ESAT de 50 travailleurs représente un coût supplémentaire de 61 877  € par an. L’E.S.A.T doit donc dégager une marge brute de 61 877 € en augmentant son activité et son chiffre d’affaires.</a:t>
            </a:r>
          </a:p>
          <a:p>
            <a:pPr algn="just"/>
            <a:r>
              <a:rPr lang="fr-FR" sz="2000" dirty="0" smtClean="0"/>
              <a:t>Considérant que les travailleurs ne récupéreront que 7.81 € net par mois, il est peu intéressant pour les ESAT d’avoir une politique de progression de la masse salariale au vue du retour pour les personnes accompagnées et sachant que cette politique entraîne une surcharge de travail pour les travailleurs et l’encadrement.</a:t>
            </a:r>
            <a:endParaRPr lang="fr-FR" sz="2000" dirty="0" smtClean="0">
              <a:solidFill>
                <a:srgbClr val="FF0000"/>
              </a:solidFill>
            </a:endParaRPr>
          </a:p>
        </p:txBody>
      </p:sp>
      <p:sp>
        <p:nvSpPr>
          <p:cNvPr id="4" name="Espace réservé du numéro de diapositive 3"/>
          <p:cNvSpPr>
            <a:spLocks noGrp="1"/>
          </p:cNvSpPr>
          <p:nvPr>
            <p:ph type="sldNum" sz="quarter" idx="15"/>
          </p:nvPr>
        </p:nvSpPr>
        <p:spPr/>
        <p:txBody>
          <a:bodyPr/>
          <a:lstStyle/>
          <a:p>
            <a:fld id="{F26E1E35-03F9-400D-A605-029CE8958657}" type="slidenum">
              <a:rPr lang="fr-FR" smtClean="0"/>
              <a:pPr/>
              <a:t>30</a:t>
            </a:fld>
            <a:endParaRPr lang="fr-F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57200" y="1556792"/>
            <a:ext cx="8003232" cy="4917160"/>
          </a:xfrm>
        </p:spPr>
        <p:txBody>
          <a:bodyPr>
            <a:normAutofit fontScale="92500"/>
          </a:bodyPr>
          <a:lstStyle/>
          <a:p>
            <a:pPr algn="just"/>
            <a:r>
              <a:rPr lang="fr-FR" dirty="0"/>
              <a:t>Le groupement a contacté les Responsables de la CAF afin </a:t>
            </a:r>
            <a:r>
              <a:rPr lang="fr-FR" dirty="0" smtClean="0"/>
              <a:t>d’obtenir </a:t>
            </a:r>
            <a:r>
              <a:rPr lang="fr-FR" dirty="0"/>
              <a:t>des réponses quand aux disparités importantes dans l’attribution de l’AAH aux travailleurs d’E.S.A.T</a:t>
            </a:r>
            <a:r>
              <a:rPr lang="fr-FR" dirty="0" smtClean="0"/>
              <a:t>. </a:t>
            </a:r>
          </a:p>
          <a:p>
            <a:pPr algn="just"/>
            <a:r>
              <a:rPr lang="fr-FR" dirty="0" smtClean="0"/>
              <a:t>Le groupement est dans </a:t>
            </a:r>
            <a:r>
              <a:rPr lang="fr-FR" dirty="0"/>
              <a:t>l’attente de </a:t>
            </a:r>
            <a:r>
              <a:rPr lang="fr-FR" dirty="0" smtClean="0"/>
              <a:t>la réponse de </a:t>
            </a:r>
            <a:r>
              <a:rPr lang="fr-FR" dirty="0"/>
              <a:t>la CAF</a:t>
            </a:r>
            <a:r>
              <a:rPr lang="fr-FR" dirty="0" smtClean="0"/>
              <a:t>.</a:t>
            </a:r>
            <a:endParaRPr lang="fr-FR" sz="1200" dirty="0" smtClean="0"/>
          </a:p>
          <a:p>
            <a:pPr algn="just"/>
            <a:r>
              <a:rPr lang="fr-FR" dirty="0" smtClean="0"/>
              <a:t>Envisager d’autres moyens de rétribution pour les travailleurs d’E.S.A.T comme les avantages sociaux, les chèques cadeaux, tickets restaurants, …</a:t>
            </a:r>
          </a:p>
          <a:p>
            <a:pPr algn="just"/>
            <a:r>
              <a:rPr lang="fr-FR" dirty="0" smtClean="0"/>
              <a:t>Envisager une réflexion fine des politiques sur les ressources perçues par les travailleurs d’E.S.A.T. au niveau national.</a:t>
            </a:r>
          </a:p>
          <a:p>
            <a:pPr algn="just"/>
            <a:endParaRPr lang="fr-FR" sz="1200" dirty="0" smtClean="0"/>
          </a:p>
          <a:p>
            <a:pPr marL="0" indent="0" algn="just">
              <a:buNone/>
            </a:pPr>
            <a:endParaRPr lang="fr-FR" sz="1700" b="1" dirty="0" smtClean="0"/>
          </a:p>
          <a:p>
            <a:pPr marL="0" indent="0">
              <a:buNone/>
            </a:pPr>
            <a:r>
              <a:rPr lang="fr-FR" sz="1700" b="1" i="1" dirty="0" smtClean="0"/>
              <a:t>Thierry BOSCARIOL,</a:t>
            </a:r>
          </a:p>
          <a:p>
            <a:pPr marL="0" indent="0">
              <a:buNone/>
            </a:pPr>
            <a:r>
              <a:rPr lang="fr-FR" sz="1700" b="1" i="1" dirty="0" smtClean="0"/>
              <a:t>Directeur Général Association Emmanuelle – Animateur du Groupement</a:t>
            </a:r>
            <a:endParaRPr lang="fr-FR" sz="1700" b="1" i="1" dirty="0"/>
          </a:p>
        </p:txBody>
      </p:sp>
      <p:sp>
        <p:nvSpPr>
          <p:cNvPr id="4" name="Titre 1"/>
          <p:cNvSpPr txBox="1">
            <a:spLocks/>
          </p:cNvSpPr>
          <p:nvPr/>
        </p:nvSpPr>
        <p:spPr>
          <a:xfrm>
            <a:off x="323528" y="260648"/>
            <a:ext cx="8229600" cy="864096"/>
          </a:xfrm>
          <a:prstGeom prst="rect">
            <a:avLst/>
          </a:prstGeom>
        </p:spPr>
        <p:style>
          <a:lnRef idx="2">
            <a:schemeClr val="accent1"/>
          </a:lnRef>
          <a:fillRef idx="1">
            <a:schemeClr val="lt1"/>
          </a:fillRef>
          <a:effectRef idx="0">
            <a:schemeClr val="accent1"/>
          </a:effectRef>
          <a:fontRef idx="minor">
            <a:schemeClr val="dk1"/>
          </a:fontRef>
        </p:style>
        <p:txBody>
          <a:bodyPr vert="horz"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z="3000" cap="small" dirty="0" smtClean="0"/>
              <a:t>Les orientations</a:t>
            </a:r>
            <a:endParaRPr kumimoji="0" lang="fr-FR" sz="3000" b="0" i="0" u="none" strike="noStrike" kern="1200" cap="small" spc="0" normalizeH="0" baseline="0" noProof="0" dirty="0">
              <a:ln>
                <a:noFill/>
              </a:ln>
              <a:solidFill>
                <a:schemeClr val="dk1"/>
              </a:solidFill>
              <a:effectLst/>
              <a:uLnTx/>
              <a:uFillTx/>
              <a:latin typeface="+mn-lt"/>
              <a:ea typeface="+mn-ea"/>
              <a:cs typeface="+mn-cs"/>
            </a:endParaRPr>
          </a:p>
        </p:txBody>
      </p:sp>
      <p:sp>
        <p:nvSpPr>
          <p:cNvPr id="5" name="Espace réservé du numéro de diapositive 4"/>
          <p:cNvSpPr>
            <a:spLocks noGrp="1"/>
          </p:cNvSpPr>
          <p:nvPr>
            <p:ph type="sldNum" sz="quarter" idx="15"/>
          </p:nvPr>
        </p:nvSpPr>
        <p:spPr/>
        <p:txBody>
          <a:bodyPr/>
          <a:lstStyle/>
          <a:p>
            <a:fld id="{F26E1E35-03F9-400D-A605-029CE8958657}" type="slidenum">
              <a:rPr lang="fr-FR" smtClean="0"/>
              <a:pPr/>
              <a:t>31</a:t>
            </a:fld>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76672"/>
            <a:ext cx="7467600" cy="508918"/>
          </a:xfrm>
        </p:spPr>
        <p:txBody>
          <a:bodyPr>
            <a:normAutofit fontScale="90000"/>
          </a:bodyPr>
          <a:lstStyle/>
          <a:p>
            <a:r>
              <a:rPr lang="fr-FR" dirty="0" smtClean="0"/>
              <a:t>Présentation</a:t>
            </a:r>
            <a:endParaRPr lang="fr-FR" dirty="0"/>
          </a:p>
        </p:txBody>
      </p:sp>
      <p:sp>
        <p:nvSpPr>
          <p:cNvPr id="3" name="Espace réservé du contenu 2"/>
          <p:cNvSpPr>
            <a:spLocks noGrp="1"/>
          </p:cNvSpPr>
          <p:nvPr>
            <p:ph sz="quarter" idx="1"/>
          </p:nvPr>
        </p:nvSpPr>
        <p:spPr>
          <a:xfrm>
            <a:off x="395536" y="1124744"/>
            <a:ext cx="8219256" cy="4873752"/>
          </a:xfrm>
        </p:spPr>
        <p:txBody>
          <a:bodyPr>
            <a:normAutofit/>
          </a:bodyPr>
          <a:lstStyle/>
          <a:p>
            <a:r>
              <a:rPr lang="fr-FR" dirty="0" smtClean="0"/>
              <a:t>I – Méthodologie</a:t>
            </a:r>
          </a:p>
          <a:p>
            <a:r>
              <a:rPr lang="fr-FR" dirty="0" smtClean="0"/>
              <a:t>II – Les résultats compilés de l’étude par Etablissement</a:t>
            </a:r>
          </a:p>
          <a:p>
            <a:pPr algn="just"/>
            <a:r>
              <a:rPr lang="fr-FR" dirty="0" smtClean="0"/>
              <a:t>III – Traitement des résultats (aide au poste croissante) selon 4 catégories :</a:t>
            </a:r>
          </a:p>
          <a:p>
            <a:pPr algn="just"/>
            <a:r>
              <a:rPr lang="fr-FR" sz="1800" dirty="0" smtClean="0">
                <a:sym typeface="Wingdings" pitchFamily="2" charset="2"/>
              </a:rPr>
              <a:t> </a:t>
            </a:r>
            <a:r>
              <a:rPr lang="fr-FR" sz="1800" dirty="0" smtClean="0"/>
              <a:t>à  temps PLEIN et TI&gt;80% </a:t>
            </a:r>
            <a:r>
              <a:rPr lang="fr-FR" sz="1800" b="1" dirty="0" smtClean="0"/>
              <a:t>Graphique constats et analyse.</a:t>
            </a:r>
          </a:p>
          <a:p>
            <a:pPr algn="just">
              <a:buFontTx/>
              <a:buChar char="-"/>
            </a:pPr>
            <a:r>
              <a:rPr lang="fr-FR" sz="1800" dirty="0" smtClean="0">
                <a:sym typeface="Wingdings" pitchFamily="2" charset="2"/>
              </a:rPr>
              <a:t> à temps plein et TI entre 50 et 79 % </a:t>
            </a:r>
            <a:r>
              <a:rPr lang="fr-FR" sz="1800" b="1" dirty="0" smtClean="0"/>
              <a:t>Graphique constats et analyse.</a:t>
            </a:r>
          </a:p>
          <a:p>
            <a:pPr algn="just">
              <a:buFontTx/>
              <a:buChar char="-"/>
            </a:pPr>
            <a:r>
              <a:rPr lang="fr-FR" sz="1800" dirty="0" smtClean="0">
                <a:sym typeface="Wingdings" pitchFamily="2" charset="2"/>
              </a:rPr>
              <a:t> à temps partiel et TI&lt;80% </a:t>
            </a:r>
            <a:r>
              <a:rPr lang="fr-FR" sz="1800" b="1" dirty="0" smtClean="0"/>
              <a:t>Graphique constats et analyse.</a:t>
            </a:r>
            <a:endParaRPr lang="fr-FR" sz="1800" dirty="0" smtClean="0">
              <a:sym typeface="Wingdings" pitchFamily="2" charset="2"/>
            </a:endParaRPr>
          </a:p>
          <a:p>
            <a:pPr algn="just">
              <a:buFontTx/>
              <a:buChar char="-"/>
            </a:pPr>
            <a:r>
              <a:rPr lang="fr-FR" sz="1800" dirty="0" smtClean="0">
                <a:sym typeface="Wingdings" pitchFamily="2" charset="2"/>
              </a:rPr>
              <a:t> à Temps partiel et TI entre 50 et 79 %</a:t>
            </a:r>
            <a:r>
              <a:rPr lang="fr-FR" sz="1800" b="1" dirty="0" smtClean="0"/>
              <a:t> Graphique constats et analyse.</a:t>
            </a:r>
            <a:endParaRPr lang="fr-FR" sz="1800" dirty="0" smtClean="0"/>
          </a:p>
          <a:p>
            <a:pPr algn="just">
              <a:buFontTx/>
              <a:buChar char="-"/>
            </a:pPr>
            <a:r>
              <a:rPr lang="fr-FR" dirty="0" smtClean="0"/>
              <a:t>IV – Conclusion</a:t>
            </a:r>
          </a:p>
          <a:p>
            <a:pPr algn="just">
              <a:buFontTx/>
              <a:buChar char="-"/>
            </a:pPr>
            <a:r>
              <a:rPr lang="fr-FR" dirty="0" smtClean="0"/>
              <a:t>V – Les Orientations</a:t>
            </a:r>
          </a:p>
          <a:p>
            <a:pPr algn="just">
              <a:buFontTx/>
              <a:buChar char="-"/>
            </a:pPr>
            <a:endParaRPr lang="fr-FR" dirty="0"/>
          </a:p>
        </p:txBody>
      </p:sp>
      <p:sp>
        <p:nvSpPr>
          <p:cNvPr id="4" name="Espace réservé du numéro de diapositive 3"/>
          <p:cNvSpPr>
            <a:spLocks noGrp="1"/>
          </p:cNvSpPr>
          <p:nvPr>
            <p:ph type="sldNum" sz="quarter" idx="15"/>
          </p:nvPr>
        </p:nvSpPr>
        <p:spPr/>
        <p:txBody>
          <a:bodyPr/>
          <a:lstStyle/>
          <a:p>
            <a:fld id="{F26E1E35-03F9-400D-A605-029CE8958657}" type="slidenum">
              <a:rPr lang="fr-FR" smtClean="0"/>
              <a:pPr/>
              <a:t>4</a:t>
            </a:fld>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88640"/>
            <a:ext cx="8229600" cy="594320"/>
          </a:xfrm>
        </p:spPr>
        <p:txBody>
          <a:bodyPr/>
          <a:lstStyle/>
          <a:p>
            <a:r>
              <a:rPr lang="fr-FR" dirty="0" smtClean="0"/>
              <a:t>I - Méthodologie</a:t>
            </a:r>
            <a:endParaRPr lang="fr-FR" dirty="0"/>
          </a:p>
        </p:txBody>
      </p:sp>
      <p:sp>
        <p:nvSpPr>
          <p:cNvPr id="3" name="Espace réservé du contenu 2"/>
          <p:cNvSpPr>
            <a:spLocks noGrp="1"/>
          </p:cNvSpPr>
          <p:nvPr>
            <p:ph sz="quarter" idx="1"/>
          </p:nvPr>
        </p:nvSpPr>
        <p:spPr>
          <a:xfrm>
            <a:off x="395536" y="908720"/>
            <a:ext cx="8229600" cy="4525963"/>
          </a:xfrm>
        </p:spPr>
        <p:txBody>
          <a:bodyPr>
            <a:normAutofit/>
          </a:bodyPr>
          <a:lstStyle/>
          <a:p>
            <a:r>
              <a:rPr lang="fr-FR" sz="1600" b="1" u="sng" dirty="0"/>
              <a:t>L’enquête a été envoyée par mail aux directeurs d’E.S.A.T de Charente Maritime : </a:t>
            </a:r>
            <a:endParaRPr lang="fr-FR" sz="1600" dirty="0"/>
          </a:p>
          <a:p>
            <a:pPr algn="just"/>
            <a:r>
              <a:rPr lang="fr-FR" sz="1400" dirty="0"/>
              <a:t>ADEI, ADAPEI, MESSIDOR, OIDR-GAIA 17, ASSOCIATION EMMANUELLE, EPD DES DEUX </a:t>
            </a:r>
            <a:r>
              <a:rPr lang="fr-FR" sz="1400" dirty="0" smtClean="0"/>
              <a:t>MONTS, CENTRE HOSPITALIER LA ROCHELLE, APAGESM, NAVICULE BLEUE.</a:t>
            </a:r>
            <a:endParaRPr lang="fr-FR" sz="1400" dirty="0"/>
          </a:p>
          <a:p>
            <a:pPr algn="just"/>
            <a:r>
              <a:rPr lang="fr-FR" sz="1400" dirty="0"/>
              <a:t>Le tableau suivant a été envoyé à remplir par les établissements pour un minimum de 4 travailleurs d’E.S.A.T, en fonction de l’attribution de l’AAH par rapport au taux d’incapacité (exemples significatifs d’éventuels </a:t>
            </a:r>
            <a:r>
              <a:rPr lang="fr-FR" sz="1400" dirty="0" smtClean="0"/>
              <a:t>écarts)</a:t>
            </a:r>
            <a:endParaRPr lang="fr-FR" sz="1400" dirty="0"/>
          </a:p>
          <a:p>
            <a:endParaRPr lang="fr-FR" dirty="0"/>
          </a:p>
        </p:txBody>
      </p:sp>
      <p:pic>
        <p:nvPicPr>
          <p:cNvPr id="4" name="Image 3"/>
          <p:cNvPicPr/>
          <p:nvPr/>
        </p:nvPicPr>
        <p:blipFill>
          <a:blip r:embed="rId3" cstate="print"/>
          <a:srcRect/>
          <a:stretch>
            <a:fillRect/>
          </a:stretch>
        </p:blipFill>
        <p:spPr bwMode="auto">
          <a:xfrm>
            <a:off x="1259632" y="2708920"/>
            <a:ext cx="6120680" cy="2088232"/>
          </a:xfrm>
          <a:prstGeom prst="rect">
            <a:avLst/>
          </a:prstGeom>
          <a:noFill/>
          <a:ln w="9525">
            <a:noFill/>
            <a:miter lim="800000"/>
            <a:headEnd/>
            <a:tailEnd/>
          </a:ln>
        </p:spPr>
      </p:pic>
      <p:sp>
        <p:nvSpPr>
          <p:cNvPr id="17409" name="Rectangle 1"/>
          <p:cNvSpPr>
            <a:spLocks noChangeArrowheads="1"/>
          </p:cNvSpPr>
          <p:nvPr/>
        </p:nvSpPr>
        <p:spPr bwMode="auto">
          <a:xfrm>
            <a:off x="467544" y="4833446"/>
            <a:ext cx="756084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Retour d’enquête pour les 10 ESAT suivants :</a:t>
            </a:r>
            <a:endParaRPr kumimoji="0" lang="fr-FR"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40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ADAPEI 17 : </a:t>
            </a:r>
            <a:r>
              <a:rPr kumimoji="0" lang="fr-FR" sz="1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ESAT de Bords, ESAT de Saintes, ESAT Saint Ouen, ESAT Du Marouillet</a:t>
            </a:r>
            <a:endParaRPr kumimoji="0" lang="fr-FR" sz="140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40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Centre Hospitalier de La Rochelle : </a:t>
            </a:r>
            <a:r>
              <a:rPr kumimoji="0" lang="fr-FR" sz="1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ESAT Le Treuil Moulinier</a:t>
            </a:r>
            <a:endParaRPr kumimoji="0" lang="fr-FR" sz="140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40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ASSOCIATION Emmanuelle</a:t>
            </a:r>
            <a:r>
              <a:rPr kumimoji="0" lang="fr-FR" sz="1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ESAT Montandon, ESAT L’œuvre d’Emmanuelle</a:t>
            </a:r>
            <a:endParaRPr lang="fr-FR" sz="1400" u="sng" dirty="0">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40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GAIA 17 : ESAT OIDR </a:t>
            </a:r>
          </a:p>
          <a:p>
            <a:pPr marL="0" marR="0" lvl="0" indent="0" algn="l" defTabSz="914400" rtl="0" eaLnBrk="0" fontAlgn="base" latinLnBrk="0" hangingPunct="0">
              <a:lnSpc>
                <a:spcPct val="100000"/>
              </a:lnSpc>
              <a:spcBef>
                <a:spcPct val="0"/>
              </a:spcBef>
              <a:spcAft>
                <a:spcPct val="0"/>
              </a:spcAft>
              <a:buClrTx/>
              <a:buSzTx/>
              <a:buFontTx/>
              <a:buChar char="•"/>
              <a:tabLst/>
            </a:pPr>
            <a:r>
              <a:rPr lang="fr-FR" sz="1400" u="sng" dirty="0" smtClean="0">
                <a:latin typeface="Times New Roman" pitchFamily="18" charset="0"/>
                <a:cs typeface="Times New Roman" pitchFamily="18" charset="0"/>
              </a:rPr>
              <a:t>EPD 2 MONTS</a:t>
            </a:r>
          </a:p>
          <a:p>
            <a:pPr marL="0" marR="0" lvl="0" indent="0" algn="l" defTabSz="914400" rtl="0" eaLnBrk="0" fontAlgn="base" latinLnBrk="0" hangingPunct="0">
              <a:lnSpc>
                <a:spcPct val="100000"/>
              </a:lnSpc>
              <a:spcBef>
                <a:spcPct val="0"/>
              </a:spcBef>
              <a:spcAft>
                <a:spcPct val="0"/>
              </a:spcAft>
              <a:buClrTx/>
              <a:buSzTx/>
              <a:buFontTx/>
              <a:buChar char="•"/>
              <a:tabLst/>
            </a:pPr>
            <a:r>
              <a:rPr lang="fr-FR" sz="1400" u="sng" dirty="0" smtClean="0">
                <a:latin typeface="Times New Roman" pitchFamily="18" charset="0"/>
                <a:cs typeface="Times New Roman" pitchFamily="18" charset="0"/>
              </a:rPr>
              <a:t> ESAT La Navicule Bleue</a:t>
            </a:r>
            <a:endParaRPr kumimoji="0" lang="fr-FR" sz="1400" i="0" u="sng"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Espace réservé du numéro de diapositive 5"/>
          <p:cNvSpPr>
            <a:spLocks noGrp="1"/>
          </p:cNvSpPr>
          <p:nvPr>
            <p:ph type="sldNum" sz="quarter" idx="15"/>
          </p:nvPr>
        </p:nvSpPr>
        <p:spPr/>
        <p:txBody>
          <a:bodyPr/>
          <a:lstStyle/>
          <a:p>
            <a:fld id="{F26E1E35-03F9-400D-A605-029CE8958657}" type="slidenum">
              <a:rPr lang="fr-FR" smtClean="0"/>
              <a:pPr/>
              <a:t>5</a:t>
            </a:fld>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594320"/>
          </a:xfrm>
        </p:spPr>
        <p:txBody>
          <a:bodyPr>
            <a:normAutofit/>
          </a:bodyPr>
          <a:lstStyle/>
          <a:p>
            <a:r>
              <a:rPr lang="fr-FR" dirty="0" smtClean="0"/>
              <a:t>II - Résultat compilés par établissement (1)</a:t>
            </a:r>
            <a:endParaRPr lang="fr-FR" dirty="0"/>
          </a:p>
        </p:txBody>
      </p:sp>
      <p:pic>
        <p:nvPicPr>
          <p:cNvPr id="26629" name="Picture 5"/>
          <p:cNvPicPr>
            <a:picLocks noChangeAspect="1" noChangeArrowheads="1"/>
          </p:cNvPicPr>
          <p:nvPr/>
        </p:nvPicPr>
        <p:blipFill>
          <a:blip r:embed="rId2" cstate="print"/>
          <a:srcRect/>
          <a:stretch>
            <a:fillRect/>
          </a:stretch>
        </p:blipFill>
        <p:spPr bwMode="auto">
          <a:xfrm>
            <a:off x="323528" y="729292"/>
            <a:ext cx="7704856" cy="6128708"/>
          </a:xfrm>
          <a:prstGeom prst="rect">
            <a:avLst/>
          </a:prstGeom>
          <a:noFill/>
          <a:ln w="9525">
            <a:solidFill>
              <a:schemeClr val="tx1"/>
            </a:solidFill>
            <a:miter lim="800000"/>
            <a:headEnd/>
            <a:tailEnd/>
          </a:ln>
          <a:effectLst/>
        </p:spPr>
      </p:pic>
      <p:sp>
        <p:nvSpPr>
          <p:cNvPr id="4" name="Espace réservé du numéro de diapositive 3"/>
          <p:cNvSpPr>
            <a:spLocks noGrp="1"/>
          </p:cNvSpPr>
          <p:nvPr>
            <p:ph type="sldNum" sz="quarter" idx="15"/>
          </p:nvPr>
        </p:nvSpPr>
        <p:spPr/>
        <p:txBody>
          <a:bodyPr/>
          <a:lstStyle/>
          <a:p>
            <a:fld id="{F26E1E35-03F9-400D-A605-029CE8958657}" type="slidenum">
              <a:rPr lang="fr-FR" smtClean="0"/>
              <a:pPr/>
              <a:t>6</a:t>
            </a:fld>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594320"/>
          </a:xfrm>
        </p:spPr>
        <p:txBody>
          <a:bodyPr/>
          <a:lstStyle/>
          <a:p>
            <a:r>
              <a:rPr lang="fr-FR" dirty="0" smtClean="0"/>
              <a:t>Résultat compilés par établissement (2)</a:t>
            </a:r>
            <a:endParaRPr lang="fr-FR" dirty="0"/>
          </a:p>
        </p:txBody>
      </p:sp>
      <p:pic>
        <p:nvPicPr>
          <p:cNvPr id="30724" name="Picture 4"/>
          <p:cNvPicPr>
            <a:picLocks noChangeAspect="1" noChangeArrowheads="1"/>
          </p:cNvPicPr>
          <p:nvPr/>
        </p:nvPicPr>
        <p:blipFill>
          <a:blip r:embed="rId2" cstate="print"/>
          <a:srcRect/>
          <a:stretch>
            <a:fillRect/>
          </a:stretch>
        </p:blipFill>
        <p:spPr bwMode="auto">
          <a:xfrm>
            <a:off x="611560" y="620688"/>
            <a:ext cx="6784337" cy="6004048"/>
          </a:xfrm>
          <a:prstGeom prst="rect">
            <a:avLst/>
          </a:prstGeom>
          <a:noFill/>
          <a:ln w="9525">
            <a:solidFill>
              <a:schemeClr val="tx1"/>
            </a:solidFill>
            <a:miter lim="800000"/>
            <a:headEnd/>
            <a:tailEnd/>
          </a:ln>
          <a:effectLst/>
        </p:spPr>
      </p:pic>
      <p:sp>
        <p:nvSpPr>
          <p:cNvPr id="4" name="Espace réservé du numéro de diapositive 3"/>
          <p:cNvSpPr>
            <a:spLocks noGrp="1"/>
          </p:cNvSpPr>
          <p:nvPr>
            <p:ph type="sldNum" sz="quarter" idx="15"/>
          </p:nvPr>
        </p:nvSpPr>
        <p:spPr/>
        <p:txBody>
          <a:bodyPr/>
          <a:lstStyle/>
          <a:p>
            <a:fld id="{F26E1E35-03F9-400D-A605-029CE8958657}" type="slidenum">
              <a:rPr lang="fr-FR" smtClean="0"/>
              <a:pPr/>
              <a:t>7</a:t>
            </a:fld>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8676456" cy="594320"/>
          </a:xfrm>
        </p:spPr>
        <p:txBody>
          <a:bodyPr>
            <a:normAutofit/>
          </a:bodyPr>
          <a:lstStyle/>
          <a:p>
            <a:r>
              <a:rPr lang="fr-FR" dirty="0" smtClean="0"/>
              <a:t>Résultat compilés par établissement (3)</a:t>
            </a:r>
            <a:endParaRPr lang="fr-FR" dirty="0"/>
          </a:p>
        </p:txBody>
      </p:sp>
      <p:pic>
        <p:nvPicPr>
          <p:cNvPr id="31747" name="Picture 3"/>
          <p:cNvPicPr>
            <a:picLocks noChangeAspect="1" noChangeArrowheads="1"/>
          </p:cNvPicPr>
          <p:nvPr/>
        </p:nvPicPr>
        <p:blipFill>
          <a:blip r:embed="rId2" cstate="print"/>
          <a:srcRect/>
          <a:stretch>
            <a:fillRect/>
          </a:stretch>
        </p:blipFill>
        <p:spPr bwMode="auto">
          <a:xfrm>
            <a:off x="0" y="836712"/>
            <a:ext cx="8673298" cy="5566445"/>
          </a:xfrm>
          <a:prstGeom prst="rect">
            <a:avLst/>
          </a:prstGeom>
          <a:noFill/>
          <a:ln w="9525">
            <a:noFill/>
            <a:miter lim="800000"/>
            <a:headEnd/>
            <a:tailEnd/>
          </a:ln>
          <a:effectLst/>
        </p:spPr>
      </p:pic>
      <p:sp>
        <p:nvSpPr>
          <p:cNvPr id="4" name="Espace réservé du numéro de diapositive 3"/>
          <p:cNvSpPr>
            <a:spLocks noGrp="1"/>
          </p:cNvSpPr>
          <p:nvPr>
            <p:ph type="sldNum" sz="quarter" idx="15"/>
          </p:nvPr>
        </p:nvSpPr>
        <p:spPr/>
        <p:txBody>
          <a:bodyPr/>
          <a:lstStyle/>
          <a:p>
            <a:fld id="{F26E1E35-03F9-400D-A605-029CE8958657}" type="slidenum">
              <a:rPr lang="fr-FR" smtClean="0"/>
              <a:pPr/>
              <a:t>8</a:t>
            </a:fld>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594320"/>
          </a:xfrm>
        </p:spPr>
        <p:txBody>
          <a:bodyPr/>
          <a:lstStyle/>
          <a:p>
            <a:r>
              <a:rPr lang="fr-FR" dirty="0" smtClean="0"/>
              <a:t>Résultat compilés par établissement (4)</a:t>
            </a:r>
            <a:endParaRPr lang="fr-FR" dirty="0"/>
          </a:p>
        </p:txBody>
      </p:sp>
      <p:sp>
        <p:nvSpPr>
          <p:cNvPr id="4" name="Espace réservé du numéro de diapositive 3"/>
          <p:cNvSpPr>
            <a:spLocks noGrp="1"/>
          </p:cNvSpPr>
          <p:nvPr>
            <p:ph type="sldNum" sz="quarter" idx="15"/>
          </p:nvPr>
        </p:nvSpPr>
        <p:spPr/>
        <p:txBody>
          <a:bodyPr/>
          <a:lstStyle/>
          <a:p>
            <a:fld id="{F26E1E35-03F9-400D-A605-029CE8958657}" type="slidenum">
              <a:rPr lang="fr-FR" smtClean="0"/>
              <a:pPr/>
              <a:t>9</a:t>
            </a:fld>
            <a:endParaRPr lang="fr-FR" dirty="0"/>
          </a:p>
        </p:txBody>
      </p:sp>
      <p:pic>
        <p:nvPicPr>
          <p:cNvPr id="3" name="Picture 2"/>
          <p:cNvPicPr>
            <a:picLocks noChangeAspect="1" noChangeArrowheads="1"/>
          </p:cNvPicPr>
          <p:nvPr/>
        </p:nvPicPr>
        <p:blipFill>
          <a:blip r:embed="rId2" cstate="print"/>
          <a:srcRect/>
          <a:stretch>
            <a:fillRect/>
          </a:stretch>
        </p:blipFill>
        <p:spPr bwMode="auto">
          <a:xfrm>
            <a:off x="539552" y="692696"/>
            <a:ext cx="7775426" cy="5575976"/>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1264</TotalTime>
  <Words>1975</Words>
  <Application>Microsoft Office PowerPoint</Application>
  <PresentationFormat>Affichage à l'écran (4:3)</PresentationFormat>
  <Paragraphs>212</Paragraphs>
  <Slides>31</Slides>
  <Notes>3</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31</vt:i4>
      </vt:variant>
    </vt:vector>
  </HeadingPairs>
  <TitlesOfParts>
    <vt:vector size="38" baseType="lpstr">
      <vt:lpstr>Arial</vt:lpstr>
      <vt:lpstr>Calibri</vt:lpstr>
      <vt:lpstr>Century Schoolbook</vt:lpstr>
      <vt:lpstr>Times New Roman</vt:lpstr>
      <vt:lpstr>Wingdings</vt:lpstr>
      <vt:lpstr>Wingdings 2</vt:lpstr>
      <vt:lpstr>Oriel</vt:lpstr>
      <vt:lpstr>Présentation PowerPoint</vt:lpstr>
      <vt:lpstr>Présentation PowerPoint</vt:lpstr>
      <vt:lpstr>Présentation PowerPoint</vt:lpstr>
      <vt:lpstr>Présentation</vt:lpstr>
      <vt:lpstr>I - Méthodologie</vt:lpstr>
      <vt:lpstr>II - Résultat compilés par établissement (1)</vt:lpstr>
      <vt:lpstr>Résultat compilés par établissement (2)</vt:lpstr>
      <vt:lpstr>Résultat compilés par établissement (3)</vt:lpstr>
      <vt:lpstr>Résultat compilés par établissement (4)</vt:lpstr>
      <vt:lpstr>Présentation PowerPoint</vt:lpstr>
      <vt:lpstr> III – Traitement des résultats (aide au poste croissante) : 1ere situation : à  temps PLEIN ET TI&gt;80% (45 situations)</vt:lpstr>
      <vt:lpstr> GRAPHIQUE : 1ere situation : à  temps PLEIN ET TI&gt;80% (45 situations)</vt:lpstr>
      <vt:lpstr>Présentation PowerPoint</vt:lpstr>
      <vt:lpstr>CONSTATS ET ANALYSE 1ere situation : à  temps PLEIN ET TI&gt;80%</vt:lpstr>
      <vt:lpstr>Présentation PowerPoint</vt:lpstr>
      <vt:lpstr>Présentation PowerPoint</vt:lpstr>
      <vt:lpstr>Présentation PowerPoint</vt:lpstr>
      <vt:lpstr>Présentation PowerPoint</vt:lpstr>
      <vt:lpstr>Présentation PowerPoint</vt:lpstr>
      <vt:lpstr>Présentation PowerPoint</vt:lpstr>
      <vt:lpstr>Suite 2eme situation : à  temps PLEIN ET TI entre 50 et 79 % (66 EXEMPLES)</vt:lpstr>
      <vt:lpstr>Graphique 2eme situation : à  temps PLEIN ET TI entre 50 et 79 % (66 EXEMPLES)</vt:lpstr>
      <vt:lpstr>Présentation PowerPoint</vt:lpstr>
      <vt:lpstr>CONSTATS ET ANALYSE: à  temps PLEIN ET TI entre 50 et 79 % (59 EXEMPLES)</vt:lpstr>
      <vt:lpstr>Présentation PowerPoint</vt:lpstr>
      <vt:lpstr>Présentation PowerPoint</vt:lpstr>
      <vt:lpstr>5e graphique : A aide au poste egale, a 1 etp 2 courbes 1 etp l’une 50&lt;TI&lt;79 et l’autre TI &gt; 80 (11 exemples) </vt:lpstr>
      <vt:lpstr>11 exemples significatifs comparaison attribution aah</vt:lpstr>
      <vt:lpstr>conclusion</vt:lpstr>
      <vt:lpstr>Conclusion</vt:lpstr>
      <vt:lpstr>Présentation PowerPoint</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cmorel</dc:creator>
  <cp:lastModifiedBy>Utilisateur</cp:lastModifiedBy>
  <cp:revision>312</cp:revision>
  <cp:lastPrinted>2014-07-08T09:13:23Z</cp:lastPrinted>
  <dcterms:created xsi:type="dcterms:W3CDTF">2013-06-01T16:09:04Z</dcterms:created>
  <dcterms:modified xsi:type="dcterms:W3CDTF">2015-03-25T08:38:26Z</dcterms:modified>
</cp:coreProperties>
</file>